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5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62"/>
  </p:notesMasterIdLst>
  <p:handoutMasterIdLst>
    <p:handoutMasterId r:id="rId63"/>
  </p:handoutMasterIdLst>
  <p:sldIdLst>
    <p:sldId id="257" r:id="rId5"/>
    <p:sldId id="470" r:id="rId6"/>
    <p:sldId id="471" r:id="rId7"/>
    <p:sldId id="808" r:id="rId8"/>
    <p:sldId id="309" r:id="rId9"/>
    <p:sldId id="606" r:id="rId10"/>
    <p:sldId id="608" r:id="rId11"/>
    <p:sldId id="609" r:id="rId12"/>
    <p:sldId id="610" r:id="rId13"/>
    <p:sldId id="612" r:id="rId14"/>
    <p:sldId id="613" r:id="rId15"/>
    <p:sldId id="615" r:id="rId16"/>
    <p:sldId id="616" r:id="rId17"/>
    <p:sldId id="618" r:id="rId18"/>
    <p:sldId id="619" r:id="rId19"/>
    <p:sldId id="620" r:id="rId20"/>
    <p:sldId id="621" r:id="rId21"/>
    <p:sldId id="622" r:id="rId22"/>
    <p:sldId id="623" r:id="rId23"/>
    <p:sldId id="624" r:id="rId24"/>
    <p:sldId id="625" r:id="rId25"/>
    <p:sldId id="793" r:id="rId26"/>
    <p:sldId id="794" r:id="rId27"/>
    <p:sldId id="811" r:id="rId28"/>
    <p:sldId id="812" r:id="rId29"/>
    <p:sldId id="813" r:id="rId30"/>
    <p:sldId id="814" r:id="rId31"/>
    <p:sldId id="815" r:id="rId32"/>
    <p:sldId id="816" r:id="rId33"/>
    <p:sldId id="817" r:id="rId34"/>
    <p:sldId id="818" r:id="rId35"/>
    <p:sldId id="821" r:id="rId36"/>
    <p:sldId id="819" r:id="rId37"/>
    <p:sldId id="822" r:id="rId38"/>
    <p:sldId id="823" r:id="rId39"/>
    <p:sldId id="824" r:id="rId40"/>
    <p:sldId id="826" r:id="rId41"/>
    <p:sldId id="827" r:id="rId42"/>
    <p:sldId id="825" r:id="rId43"/>
    <p:sldId id="828" r:id="rId44"/>
    <p:sldId id="829" r:id="rId45"/>
    <p:sldId id="831" r:id="rId46"/>
    <p:sldId id="830" r:id="rId47"/>
    <p:sldId id="807" r:id="rId48"/>
    <p:sldId id="832" r:id="rId49"/>
    <p:sldId id="833" r:id="rId50"/>
    <p:sldId id="834" r:id="rId51"/>
    <p:sldId id="835" r:id="rId52"/>
    <p:sldId id="836" r:id="rId53"/>
    <p:sldId id="809" r:id="rId54"/>
    <p:sldId id="810" r:id="rId55"/>
    <p:sldId id="837" r:id="rId56"/>
    <p:sldId id="545" r:id="rId57"/>
    <p:sldId id="806" r:id="rId58"/>
    <p:sldId id="792" r:id="rId59"/>
    <p:sldId id="472" r:id="rId60"/>
    <p:sldId id="444" r:id="rId61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061"/>
    <a:srgbClr val="BB2548"/>
    <a:srgbClr val="BC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9" autoAdjust="0"/>
    <p:restoredTop sz="76298" autoAdjust="0"/>
  </p:normalViewPr>
  <p:slideViewPr>
    <p:cSldViewPr>
      <p:cViewPr varScale="1">
        <p:scale>
          <a:sx n="74" d="100"/>
          <a:sy n="74" d="100"/>
        </p:scale>
        <p:origin x="14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customXml" Target="../customXml/item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46" descr="top ppt">
            <a:extLst>
              <a:ext uri="{FF2B5EF4-FFF2-40B4-BE49-F238E27FC236}">
                <a16:creationId xmlns:a16="http://schemas.microsoft.com/office/drawing/2014/main" id="{DA3CB3B2-18F2-62FA-1389-BEC5E1D9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id="{711E5FD3-AC84-C371-6E50-DBA017CBBD2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id="{BA57C2EA-7A89-FBA4-489D-0500B7DCD70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77F1BF76-C671-3547-8F29-258EF0F440C1}" type="slidenum">
              <a:rPr lang="pt-BR" altLang="pt-BR" smtClean="0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B34BE8-1F3B-57F3-D1C0-57F81D128E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E4196B-A54F-2F19-C790-DF6FE735F4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C3AA79DA-3667-C046-B0A7-15968A07A42B}" type="datetimeFigureOut">
              <a:rPr lang="pt-BR"/>
              <a:pPr>
                <a:defRPr/>
              </a:pPr>
              <a:t>05/02/2025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CA5E4480-4DF0-9BF2-1AD8-5E6B9B387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55597A8A-659D-8B18-2DA2-2AAD6157F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1957B7-6B28-7B3D-BCDB-0B8EC17C35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1D2C2-546D-E22C-E356-575951849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774E6F2-A3C7-5C48-BB02-6561F366AFD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784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1229c3c5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d1229c3c58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02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DDE1CBCB-256D-AF4E-F25C-D28CF6715C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4" name="Rectangle 3">
            <a:extLst>
              <a:ext uri="{FF2B5EF4-FFF2-40B4-BE49-F238E27FC236}">
                <a16:creationId xmlns:a16="http://schemas.microsoft.com/office/drawing/2014/main" id="{780FB6B4-0AE0-F8C4-CF57-C09793278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61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099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212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700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76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4356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78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5744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66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2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8519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1072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40770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36136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2762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48518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66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7913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8698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598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492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97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72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669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8615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0244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16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762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572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22869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68547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1812728" y="1151930"/>
            <a:ext cx="5518547" cy="2321719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812728" y="3536157"/>
            <a:ext cx="5518547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12289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7681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5767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0192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01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4334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1120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CF280AA-A090-69AA-FD47-D75DDEC24F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3B945BEB-FAE3-1495-D93C-C14D512A18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id="{97B1E67F-A86A-0356-B9DD-C55C57AB7E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5E7EC2A6-AB42-8FAC-FD14-1D443195AD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11" r:id="rId1"/>
    <p:sldLayoutId id="2147485712" r:id="rId2"/>
    <p:sldLayoutId id="2147485713" r:id="rId3"/>
    <p:sldLayoutId id="2147485714" r:id="rId4"/>
    <p:sldLayoutId id="2147485715" r:id="rId5"/>
    <p:sldLayoutId id="2147485716" r:id="rId6"/>
    <p:sldLayoutId id="2147485717" r:id="rId7"/>
    <p:sldLayoutId id="2147485718" r:id="rId8"/>
    <p:sldLayoutId id="2147485719" r:id="rId9"/>
    <p:sldLayoutId id="2147485720" r:id="rId10"/>
    <p:sldLayoutId id="214748574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Título 1">
            <a:extLst>
              <a:ext uri="{FF2B5EF4-FFF2-40B4-BE49-F238E27FC236}">
                <a16:creationId xmlns:a16="http://schemas.microsoft.com/office/drawing/2014/main" id="{0002BB99-90CB-53A3-D312-1ABD322909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7171" name="Espaço Reservado para Texto 2">
            <a:extLst>
              <a:ext uri="{FF2B5EF4-FFF2-40B4-BE49-F238E27FC236}">
                <a16:creationId xmlns:a16="http://schemas.microsoft.com/office/drawing/2014/main" id="{16ADDD50-56AF-42E0-28F3-FB0FB2F067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id="{D6F5540A-4C7F-6521-7886-F7F3D5977C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7173" name="Imagem 2">
            <a:extLst>
              <a:ext uri="{FF2B5EF4-FFF2-40B4-BE49-F238E27FC236}">
                <a16:creationId xmlns:a16="http://schemas.microsoft.com/office/drawing/2014/main" id="{B23EB7C2-A2B5-2DE6-359C-32D5B307A9C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23" r:id="rId1"/>
    <p:sldLayoutId id="2147485724" r:id="rId2"/>
    <p:sldLayoutId id="2147485725" r:id="rId3"/>
    <p:sldLayoutId id="2147485726" r:id="rId4"/>
    <p:sldLayoutId id="2147485727" r:id="rId5"/>
    <p:sldLayoutId id="2147485728" r:id="rId6"/>
    <p:sldLayoutId id="2147485729" r:id="rId7"/>
    <p:sldLayoutId id="2147485730" r:id="rId8"/>
    <p:sldLayoutId id="2147485731" r:id="rId9"/>
    <p:sldLayoutId id="2147485741" r:id="rId10"/>
    <p:sldLayoutId id="2147485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Título 1">
            <a:extLst>
              <a:ext uri="{FF2B5EF4-FFF2-40B4-BE49-F238E27FC236}">
                <a16:creationId xmlns:a16="http://schemas.microsoft.com/office/drawing/2014/main" id="{E25209A9-DFE4-FE0B-AB53-779AD47963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8195" name="Espaço Reservado para Texto 2">
            <a:extLst>
              <a:ext uri="{FF2B5EF4-FFF2-40B4-BE49-F238E27FC236}">
                <a16:creationId xmlns:a16="http://schemas.microsoft.com/office/drawing/2014/main" id="{61AA5810-928B-967B-5ACA-666E54B5A6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94159B-F8D6-81BB-D28D-D849974AD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60F937-B9A6-0946-AF6E-ED6EF37B88B5}" type="datetimeFigureOut">
              <a:rPr lang="pt-BR"/>
              <a:pPr>
                <a:defRPr/>
              </a:pPr>
              <a:t>05/02/2025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33DEB8-74C6-E249-50B7-CB063105A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442E9A-0DF2-061D-45D0-0B588DB91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F10B81F-0876-9449-BB11-6212362B791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8199" name="Picture 2" descr="C:\Users\cl0817\Desktop\CoringasLogos.jpg">
            <a:extLst>
              <a:ext uri="{FF2B5EF4-FFF2-40B4-BE49-F238E27FC236}">
                <a16:creationId xmlns:a16="http://schemas.microsoft.com/office/drawing/2014/main" id="{71003226-5EE2-FD5A-7C15-2BF8537F4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Imagem 7">
            <a:extLst>
              <a:ext uri="{FF2B5EF4-FFF2-40B4-BE49-F238E27FC236}">
                <a16:creationId xmlns:a16="http://schemas.microsoft.com/office/drawing/2014/main" id="{D25F7947-9F0B-93F6-44B9-DDB0CB265E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Imagem 8">
            <a:extLst>
              <a:ext uri="{FF2B5EF4-FFF2-40B4-BE49-F238E27FC236}">
                <a16:creationId xmlns:a16="http://schemas.microsoft.com/office/drawing/2014/main" id="{B5F0F0FB-B5FE-BDDA-525F-921B41E241F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42" r:id="rId1"/>
    <p:sldLayoutId id="2147485743" r:id="rId2"/>
    <p:sldLayoutId id="2147485744" r:id="rId3"/>
    <p:sldLayoutId id="2147485745" r:id="rId4"/>
    <p:sldLayoutId id="2147485746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m 1">
            <a:extLst>
              <a:ext uri="{FF2B5EF4-FFF2-40B4-BE49-F238E27FC236}">
                <a16:creationId xmlns:a16="http://schemas.microsoft.com/office/drawing/2014/main" id="{F88D05BC-1885-35F0-2C2C-06A6C2C60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47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1" y="852493"/>
            <a:ext cx="9152462" cy="5148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" y="1077037"/>
            <a:ext cx="8691450" cy="4704328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92" y="1874589"/>
            <a:ext cx="1807419" cy="4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Agentes: </a:t>
            </a:r>
            <a:r>
              <a:rPr lang="pt-BR" altLang="en-US" dirty="0">
                <a:solidFill>
                  <a:srgbClr val="F73061"/>
                </a:solidFill>
              </a:rPr>
              <a:t>Principais componentes em um agente em 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8A1DF-860A-8D2A-901E-F0286F50A180}"/>
              </a:ext>
            </a:extLst>
          </p:cNvPr>
          <p:cNvSpPr txBox="1"/>
          <p:nvPr/>
        </p:nvSpPr>
        <p:spPr>
          <a:xfrm>
            <a:off x="431540" y="2420888"/>
            <a:ext cx="8280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Política: </a:t>
            </a:r>
            <a:r>
              <a:rPr lang="pt-BR" sz="2000" dirty="0">
                <a:effectLst/>
              </a:rPr>
              <a:t>Função de comportamento do agente;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Função de Valor: </a:t>
            </a:r>
            <a:r>
              <a:rPr lang="pt-BR" sz="2000" dirty="0">
                <a:effectLst/>
              </a:rPr>
              <a:t>Quão bom é cada estado e/ou 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Modelo: </a:t>
            </a:r>
            <a:r>
              <a:rPr lang="pt-BR" sz="2000" dirty="0">
                <a:effectLst/>
              </a:rPr>
              <a:t>representação do agente do ambiente.</a:t>
            </a:r>
          </a:p>
        </p:txBody>
      </p:sp>
    </p:spTree>
    <p:extLst>
      <p:ext uri="{BB962C8B-B14F-4D97-AF65-F5344CB8AC3E}">
        <p14:creationId xmlns:p14="http://schemas.microsoft.com/office/powerpoint/2010/main" val="141138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Política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effectLst/>
              <a:latin typeface="Wingdings" pitchFamily="2" charset="2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É 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estratégia</a:t>
            </a:r>
            <a:r>
              <a:rPr lang="pt-BR" dirty="0">
                <a:effectLst/>
                <a:latin typeface="Calibri" panose="020F0502020204030204" pitchFamily="34" charset="0"/>
              </a:rPr>
              <a:t> ou comportamento que o agente adota para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tomar decisões em um ambiente</a:t>
            </a:r>
            <a:r>
              <a:rPr lang="pt-BR" dirty="0">
                <a:solidFill>
                  <a:srgbClr val="F73061"/>
                </a:solidFill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A política determina qual ação o agente escolhe em resposta a um estado específico do ambiente, e pode ser representada por uma função que mapeia cada estado do ambiente para uma distribuição de probabilidade sobre as possíveis ações que o agente pode executar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Determinística: </a:t>
            </a:r>
            <a:r>
              <a:rPr lang="pt-BR" dirty="0">
                <a:effectLst/>
                <a:latin typeface="Calibri" panose="020F0502020204030204" pitchFamily="34" charset="0"/>
              </a:rPr>
              <a:t>sempre escolhe a mesma ação para um determinado estado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Estocástica: </a:t>
            </a:r>
            <a:r>
              <a:rPr lang="pt-BR" dirty="0">
                <a:effectLst/>
                <a:latin typeface="Calibri" panose="020F0502020204030204" pitchFamily="34" charset="0"/>
              </a:rPr>
              <a:t>escolhe uma ação com base em uma distribuição de probabilidade;</a:t>
            </a:r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 escolha de uma boa política é um dos objetivos principais do aprendizado por reforço.</a:t>
            </a:r>
          </a:p>
        </p:txBody>
      </p:sp>
    </p:spTree>
    <p:extLst>
      <p:ext uri="{BB962C8B-B14F-4D97-AF65-F5344CB8AC3E}">
        <p14:creationId xmlns:p14="http://schemas.microsoft.com/office/powerpoint/2010/main" val="13007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Função de Valor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latin typeface="Calibri" panose="020F0502020204030204" pitchFamily="34" charset="0"/>
              </a:rPr>
              <a:t>A </a:t>
            </a:r>
            <a:r>
              <a:rPr lang="pt-BR" dirty="0">
                <a:effectLst/>
                <a:latin typeface="+mn-lt"/>
              </a:rPr>
              <a:t>função de valor é usada </a:t>
            </a:r>
            <a:r>
              <a:rPr lang="pt-BR" dirty="0">
                <a:latin typeface="+mn-lt"/>
              </a:rPr>
              <a:t>de modo a</a:t>
            </a:r>
            <a:r>
              <a:rPr lang="pt-BR" dirty="0">
                <a:effectLst/>
                <a:latin typeface="+mn-lt"/>
              </a:rPr>
              <a:t>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medir a qualidade de uma determinada ação ou política em um ambiente</a:t>
            </a:r>
            <a:r>
              <a:rPr lang="pt-BR" dirty="0">
                <a:effectLst/>
                <a:latin typeface="+mn-lt"/>
              </a:rPr>
              <a:t>, fornecendo uma estimativa de quão bom é estar em um determinado estado ou tomar uma determinada ação.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estado(V(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o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valor de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ação(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s,a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o valor de tomar uma determinada ação em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Modelo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modelo</a:t>
            </a:r>
            <a:r>
              <a:rPr lang="pt-BR" dirty="0">
                <a:effectLst/>
                <a:latin typeface="+mn-lt"/>
              </a:rPr>
              <a:t> é uma representação do ambiente do agente, que permite prever como o ambiente vai se comportar em resposta às ações do agente</a:t>
            </a:r>
            <a:r>
              <a:rPr lang="pt-BR" dirty="0">
                <a:latin typeface="+mn-lt"/>
              </a:rPr>
              <a:t>;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modelo pode ser usado para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prever as recompensas </a:t>
            </a:r>
            <a:r>
              <a:rPr lang="pt-BR" dirty="0">
                <a:effectLst/>
                <a:latin typeface="+mn-lt"/>
              </a:rPr>
              <a:t>que serão recebidas pelo agente em resposta a uma ação específica, ou para prever o próximo estado do ambiente em resposta a uma ação específica.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439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Q-Learning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5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 err="1">
                <a:latin typeface="+mn-lt"/>
              </a:rPr>
              <a:t>A</a:t>
            </a:r>
            <a:r>
              <a:rPr lang="pt-BR" sz="1600" dirty="0" err="1">
                <a:effectLst/>
                <a:latin typeface="+mn-lt"/>
              </a:rPr>
              <a:t>grande</a:t>
            </a:r>
            <a:r>
              <a:rPr lang="pt-BR" sz="1600" dirty="0">
                <a:effectLst/>
                <a:latin typeface="+mn-lt"/>
              </a:rPr>
              <a:t>  maioria, se não todos, dos algoritmos RL modernos são baseados nos princípios do </a:t>
            </a:r>
            <a:r>
              <a:rPr lang="pt-BR" sz="1600" dirty="0" err="1">
                <a:effectLst/>
                <a:latin typeface="+mn-lt"/>
              </a:rPr>
              <a:t>Q-learning</a:t>
            </a:r>
            <a:r>
              <a:rPr lang="pt-BR" sz="1600" dirty="0">
                <a:effectLst/>
                <a:latin typeface="+mn-lt"/>
              </a:rPr>
              <a:t>: a ideia é  avaliar uma "expectativa de recompensa" para cada ação possível.</a:t>
            </a:r>
            <a:r>
              <a:rPr lang="pt-BR" sz="1600" dirty="0">
                <a:latin typeface="+mn-lt"/>
              </a:rPr>
              <a:t>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Se pudermos ter uma boa avaliação, poderemos maximizar a recompensa escolhendo ações com as recompensas máximas avaliadas. A função que fornece essa  recompensa esperada é chamada Q.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Por enquanto, assumiremos que podemos ter uma recompensa para qualquer ação. 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279BD27-EBD0-B44C-D18D-48FE7D88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040"/>
            <a:ext cx="7772400" cy="132882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77A6AD-688A-07B5-25D2-176F5AA4022B}"/>
              </a:ext>
            </a:extLst>
          </p:cNvPr>
          <p:cNvSpPr txBox="1"/>
          <p:nvPr/>
        </p:nvSpPr>
        <p:spPr>
          <a:xfrm>
            <a:off x="685800" y="5481811"/>
            <a:ext cx="7772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+mn-lt"/>
              </a:rPr>
              <a:t>Os  índices </a:t>
            </a:r>
            <a:r>
              <a:rPr lang="pt-BR" sz="1400" i="1" dirty="0" err="1">
                <a:effectLst/>
                <a:latin typeface="+mn-lt"/>
              </a:rPr>
              <a:t>t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mostram que o estado e a ação não são constantes e variam, geralmente com o tempo/ação tomada. </a:t>
            </a:r>
          </a:p>
          <a:p>
            <a:endParaRPr lang="pt-BR" sz="1400" dirty="0">
              <a:effectLst/>
              <a:latin typeface="+mn-lt"/>
            </a:endParaRPr>
          </a:p>
          <a:p>
            <a:r>
              <a:rPr lang="pt-BR" sz="1400" dirty="0">
                <a:effectLst/>
                <a:latin typeface="+mn-lt"/>
              </a:rPr>
              <a:t>Por outro lado, a função </a:t>
            </a:r>
            <a:r>
              <a:rPr lang="pt-BR" sz="1400" i="1" dirty="0" err="1">
                <a:effectLst/>
                <a:latin typeface="+mn-lt"/>
              </a:rPr>
              <a:t>Q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e a função de recompensa </a:t>
            </a:r>
            <a:r>
              <a:rPr lang="pt-BR" sz="1400" i="1" dirty="0" err="1">
                <a:effectLst/>
                <a:latin typeface="+mn-lt"/>
              </a:rPr>
              <a:t>r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são funções únicas </a:t>
            </a:r>
            <a:r>
              <a:rPr lang="pt-BR" sz="1400" dirty="0">
                <a:latin typeface="+mn-lt"/>
              </a:rPr>
              <a:t> </a:t>
            </a:r>
            <a:r>
              <a:rPr lang="pt-BR" sz="1400" dirty="0">
                <a:effectLst/>
                <a:latin typeface="+mn-lt"/>
              </a:rPr>
              <a:t>que idealmente retornam a 'recompensa esperada' para quaisquer pares (estado, ação). </a:t>
            </a:r>
          </a:p>
        </p:txBody>
      </p:sp>
    </p:spTree>
    <p:extLst>
      <p:ext uri="{BB962C8B-B14F-4D97-AF65-F5344CB8AC3E}">
        <p14:creationId xmlns:p14="http://schemas.microsoft.com/office/powerpoint/2010/main" val="217683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Por enquanto, vamos supor que podemos ter uma recompensa que dê uma avaliação objetiva e perfeita de cada estado/ação.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5EF854-7206-18B9-C5F9-CCB2EBB5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8" y="2095642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8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Sabemos que os resultados das ações (recompensas) variam dependendo do estado atual em que estamos, caso contrário, o problema seria trivial de resolver.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Se os estados que são relevantes para nossas ações podem ser numerados, uma maneira simples seria construir uma tabela com todos os pares possíveis de estados/ações.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Existem diferentes maneiras de construir tal tabela, dependendo de como podemos interagir com nosso ambiente.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Eventualmente, teríamos um bom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"mapa" para nos guiar para fazer as melhores ações</a:t>
            </a:r>
            <a:r>
              <a:rPr lang="pt-BR" dirty="0">
                <a:effectLst/>
                <a:latin typeface="+mn-lt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789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BFEB9C-7FD9-96C6-144A-A016E8E6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0" y="1165239"/>
            <a:ext cx="8300459" cy="45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5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0147EE-5E6A-E6FB-C81B-4810F44B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79728"/>
            <a:ext cx="5073104" cy="57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Imagem 4">
            <a:extLst>
              <a:ext uri="{FF2B5EF4-FFF2-40B4-BE49-F238E27FC236}">
                <a16:creationId xmlns:a16="http://schemas.microsoft.com/office/drawing/2014/main" id="{20453E9E-EB9F-BC74-7202-21C994D7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Espaço Reservado para Texto 1">
            <a:extLst>
              <a:ext uri="{FF2B5EF4-FFF2-40B4-BE49-F238E27FC236}">
                <a16:creationId xmlns:a16="http://schemas.microsoft.com/office/drawing/2014/main" id="{D5431563-ABD9-A732-6303-8318B749B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07904" y="2852936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pt-BR" dirty="0"/>
              <a:t>MBA </a:t>
            </a:r>
            <a:r>
              <a:rPr lang="en-US" altLang="pt-BR" dirty="0" err="1"/>
              <a:t>em</a:t>
            </a:r>
            <a:r>
              <a:rPr lang="en-US" altLang="pt-BR" dirty="0"/>
              <a:t> Data Science &amp; Artificial Intelligence</a:t>
            </a:r>
            <a:endParaRPr lang="pt-B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DBED1A-B3BA-EF6D-0FF5-B3EAF633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96" y="1484784"/>
            <a:ext cx="912037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1929B6-A1AA-E1EA-9614-62EC47FB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4744"/>
            <a:ext cx="7772400" cy="51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Deep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9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Learning</a:t>
            </a:r>
            <a:r>
              <a:rPr lang="pt-BR" altLang="en-US" dirty="0"/>
              <a:t> &amp; </a:t>
            </a:r>
            <a:r>
              <a:rPr lang="pt-BR" altLang="en-US" dirty="0">
                <a:solidFill>
                  <a:srgbClr val="F73061"/>
                </a:solidFill>
              </a:rPr>
              <a:t>Redes Neurais Artificiais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effectLst/>
                <a:latin typeface="Helvetica" pitchFamily="2" charset="0"/>
              </a:rPr>
              <a:t>Deep</a:t>
            </a:r>
            <a:r>
              <a:rPr lang="pt-BR" dirty="0">
                <a:effectLst/>
                <a:latin typeface="Helvetica" pitchFamily="2" charset="0"/>
              </a:rPr>
              <a:t> Learning e redes neurais convergem para a mesma ideia: utilizar a modelagem aproximada do neurônio humano para classificação de classes. </a:t>
            </a:r>
            <a:r>
              <a:rPr lang="pt-BR" dirty="0" err="1">
                <a:effectLst/>
                <a:latin typeface="Helvetica" pitchFamily="2" charset="0"/>
              </a:rPr>
              <a:t>Deep</a:t>
            </a:r>
            <a:r>
              <a:rPr lang="pt-BR" dirty="0">
                <a:effectLst/>
                <a:latin typeface="Helvetica" pitchFamily="2" charset="0"/>
              </a:rPr>
              <a:t> Learning enfatiza as diversas camadas que um modelo possui, especialmente as especializadas em identificação de imagens.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FF0A68-3DA1-7AC0-866C-5346582E6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06" y="3113498"/>
            <a:ext cx="6108387" cy="36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7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Como as </a:t>
            </a:r>
            <a:r>
              <a:rPr lang="pt-BR" altLang="en-US" dirty="0">
                <a:solidFill>
                  <a:srgbClr val="F73061"/>
                </a:solidFill>
              </a:rPr>
              <a:t>Redes Neurais aprendem?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A</a:t>
            </a:r>
            <a:r>
              <a:rPr lang="pt-BR" dirty="0">
                <a:effectLst/>
                <a:latin typeface="Helvetica" pitchFamily="2" charset="0"/>
              </a:rPr>
              <a:t>s redes mais simples, como as </a:t>
            </a:r>
            <a:r>
              <a:rPr lang="pt-BR" dirty="0" err="1">
                <a:effectLst/>
                <a:latin typeface="Helvetica" pitchFamily="2" charset="0"/>
              </a:rPr>
              <a:t>Perceptrons</a:t>
            </a:r>
            <a:r>
              <a:rPr lang="pt-BR" dirty="0">
                <a:effectLst/>
                <a:latin typeface="Helvetica" pitchFamily="2" charset="0"/>
              </a:rPr>
              <a:t> (MLP) até as mais avançadas, como as redes neurais </a:t>
            </a:r>
            <a:r>
              <a:rPr lang="pt-BR" dirty="0" err="1">
                <a:effectLst/>
                <a:latin typeface="Helvetica" pitchFamily="2" charset="0"/>
              </a:rPr>
              <a:t>convulacionais</a:t>
            </a:r>
            <a:r>
              <a:rPr lang="pt-BR" dirty="0">
                <a:effectLst/>
                <a:latin typeface="Helvetica" pitchFamily="2" charset="0"/>
              </a:rPr>
              <a:t>(CNN), utilizam o conceito de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i="1" dirty="0" err="1">
                <a:solidFill>
                  <a:srgbClr val="F73061"/>
                </a:solidFill>
                <a:effectLst/>
                <a:latin typeface="Helvetica" pitchFamily="2" charset="0"/>
              </a:rPr>
              <a:t>backpropagation</a:t>
            </a:r>
            <a:r>
              <a:rPr lang="pt-BR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1BD5CD-AEB4-D440-A653-EB4775598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89" y="3332902"/>
            <a:ext cx="9018526" cy="30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75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CNN  - </a:t>
            </a:r>
            <a:r>
              <a:rPr lang="pt-BR" altLang="en-US" dirty="0"/>
              <a:t>O melhor dos dos dois mundos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Combinado as convoluções para extrair as </a:t>
            </a:r>
            <a:r>
              <a:rPr lang="pt-BR" dirty="0" err="1">
                <a:effectLst/>
                <a:latin typeface="Helvetica" pitchFamily="2" charset="0"/>
              </a:rPr>
              <a:t>features</a:t>
            </a:r>
            <a:r>
              <a:rPr lang="pt-BR" dirty="0">
                <a:effectLst/>
                <a:latin typeface="Helvetica" pitchFamily="2" charset="0"/>
              </a:rPr>
              <a:t> e as camadas escondidas para a classificação, foi possível manter nas imagens a informação da características encontrada, o que não era possível utilizando somente a arquitetura </a:t>
            </a:r>
            <a:r>
              <a:rPr lang="pt-BR" dirty="0" err="1">
                <a:effectLst/>
                <a:latin typeface="Helvetica" pitchFamily="2" charset="0"/>
              </a:rPr>
              <a:t>Perceptron</a:t>
            </a:r>
            <a:r>
              <a:rPr lang="pt-BR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28AE98-5B2B-5120-64FE-A4098ED66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" y="2924944"/>
            <a:ext cx="9097358" cy="35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7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CNN  - </a:t>
            </a:r>
            <a:r>
              <a:rPr lang="pt-BR" altLang="en-US" dirty="0"/>
              <a:t>O melhor dos dos dois mundos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Nosso exemplo prático empregará o reconhecimento de objetos do cotidiano. As imagens de treinamento possuem fundo preto, o que ajuda a não perpetuar ruídos de fundo e o modelo tende a convergir mais rápido.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A7137-F7E9-6D8E-4A5C-19EAF755B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86" y="2996952"/>
            <a:ext cx="917757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20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Camada </a:t>
            </a:r>
            <a:r>
              <a:rPr lang="pt-BR" altLang="en-US" dirty="0" err="1">
                <a:solidFill>
                  <a:srgbClr val="F73061"/>
                </a:solidFill>
              </a:rPr>
              <a:t>Convolucional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Esta camada tem como objetivo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reduzir a complexidade da entrada</a:t>
            </a:r>
            <a:r>
              <a:rPr lang="pt-BR" dirty="0">
                <a:latin typeface="Helvetica" pitchFamily="2" charset="0"/>
              </a:rPr>
              <a:t>, por meio de filtros (ou janelas) que passam em toda a matriz (ou imagem). Além da redução de complexidade, estes filtros podem capturar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bordas, texturas e demais componentes da imagem.</a:t>
            </a:r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950A25-902F-A2B3-1C5A-37F0D3264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3037"/>
            <a:ext cx="9144000" cy="35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79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Filtros </a:t>
            </a:r>
            <a:r>
              <a:rPr lang="pt-BR" altLang="en-US" dirty="0" err="1">
                <a:solidFill>
                  <a:srgbClr val="F73061"/>
                </a:solidFill>
              </a:rPr>
              <a:t>Convolucionais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Os filtros </a:t>
            </a:r>
            <a:r>
              <a:rPr lang="pt-BR" dirty="0" err="1">
                <a:effectLst/>
                <a:latin typeface="Helvetica" pitchFamily="2" charset="0"/>
              </a:rPr>
              <a:t>convo</a:t>
            </a:r>
            <a:r>
              <a:rPr lang="pt-BR" dirty="0" err="1">
                <a:latin typeface="Helvetica" pitchFamily="2" charset="0"/>
              </a:rPr>
              <a:t>lucionais</a:t>
            </a:r>
            <a:r>
              <a:rPr lang="pt-BR" dirty="0">
                <a:latin typeface="Helvetica" pitchFamily="2" charset="0"/>
              </a:rPr>
              <a:t> são os mesmo utilizados em Visão Computacional e ajudam a extrair as características de acordo com o interesse da imagem, como bordas, texturas e suavizações.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4B69DB-C67C-C2DD-930D-2AE9ECB16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" y="2852246"/>
            <a:ext cx="8937315" cy="37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51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Camada </a:t>
            </a:r>
            <a:r>
              <a:rPr lang="pt-BR" altLang="en-US" dirty="0" err="1">
                <a:solidFill>
                  <a:srgbClr val="F73061"/>
                </a:solidFill>
              </a:rPr>
              <a:t>Convolucional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Esta camada tem como objetivo reduzir a complexidade da entrada, por meio de filtros (ou janelas) que passam em toda a matriz (ou imagem). Além da redução de complexidade, estes filtros podem capturar bordas, texturas e demais componentes da imagem.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7E9DBB-DFE0-6162-B9BF-417C0844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" y="2885072"/>
            <a:ext cx="9144000" cy="36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Imagem 2">
            <a:extLst>
              <a:ext uri="{FF2B5EF4-FFF2-40B4-BE49-F238E27FC236}">
                <a16:creationId xmlns:a16="http://schemas.microsoft.com/office/drawing/2014/main" id="{B4DC94F0-811B-C4DD-7F1C-6BF66D03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Espaço Reservado para Texto 1">
            <a:extLst>
              <a:ext uri="{FF2B5EF4-FFF2-40B4-BE49-F238E27FC236}">
                <a16:creationId xmlns:a16="http://schemas.microsoft.com/office/drawing/2014/main" id="{01A19B00-991E-870D-A0E6-2C6B62636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46518" y="2782552"/>
            <a:ext cx="2465387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dirty="0"/>
              <a:t>Reinforcement Learning</a:t>
            </a:r>
          </a:p>
          <a:p>
            <a:endParaRPr lang="pt-BR" altLang="en-US" dirty="0"/>
          </a:p>
        </p:txBody>
      </p:sp>
      <p:sp>
        <p:nvSpPr>
          <p:cNvPr id="13315" name="Espaço Reservado para Texto 4">
            <a:extLst>
              <a:ext uri="{FF2B5EF4-FFF2-40B4-BE49-F238E27FC236}">
                <a16:creationId xmlns:a16="http://schemas.microsoft.com/office/drawing/2014/main" id="{64F802BB-887D-5E97-A592-4E928AAE67B5}"/>
              </a:ext>
            </a:extLst>
          </p:cNvPr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b="1" dirty="0" err="1">
                <a:solidFill>
                  <a:srgbClr val="D9D9D9"/>
                </a:solidFill>
              </a:rPr>
              <a:t>Prof</a:t>
            </a:r>
            <a:r>
              <a:rPr lang="nb-NO" altLang="en-US" sz="1200" b="1" dirty="0">
                <a:solidFill>
                  <a:srgbClr val="D9D9D9"/>
                </a:solidFill>
              </a:rPr>
              <a:t> . Dr. </a:t>
            </a:r>
            <a:r>
              <a:rPr lang="en-US" altLang="en-US" sz="1200" b="1" dirty="0">
                <a:solidFill>
                  <a:srgbClr val="D9D9D9"/>
                </a:solidFill>
              </a:rPr>
              <a:t>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 err="1">
                <a:solidFill>
                  <a:srgbClr val="D9D9D9"/>
                </a:solidFill>
              </a:rPr>
              <a:t>profahirton.lopes@fiap.com.br</a:t>
            </a: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Camada de </a:t>
            </a:r>
            <a:r>
              <a:rPr lang="pt-BR" altLang="en-US" dirty="0" err="1">
                <a:solidFill>
                  <a:srgbClr val="F73061"/>
                </a:solidFill>
              </a:rPr>
              <a:t>Pooling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camada de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pooling</a:t>
            </a:r>
            <a:r>
              <a:rPr lang="pt-BR" dirty="0">
                <a:effectLst/>
                <a:latin typeface="Helvetica" pitchFamily="2" charset="0"/>
              </a:rPr>
              <a:t> reduz a complexidade computacional ao descrever a camada </a:t>
            </a:r>
            <a:r>
              <a:rPr lang="pt-BR" dirty="0" err="1">
                <a:effectLst/>
                <a:latin typeface="Helvetica" pitchFamily="2" charset="0"/>
              </a:rPr>
              <a:t>convolucional</a:t>
            </a:r>
            <a:r>
              <a:rPr lang="pt-BR" dirty="0">
                <a:effectLst/>
                <a:latin typeface="Helvetica" pitchFamily="2" charset="0"/>
              </a:rPr>
              <a:t> com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menor tamanho espacial</a:t>
            </a:r>
            <a:r>
              <a:rPr lang="pt-BR" dirty="0">
                <a:effectLst/>
                <a:latin typeface="Helvetica" pitchFamily="2" charset="0"/>
              </a:rPr>
              <a:t>. Também ajudam a diminuir o efeito do </a:t>
            </a:r>
            <a:r>
              <a:rPr lang="pt-BR" dirty="0" err="1">
                <a:effectLst/>
                <a:latin typeface="Helvetica" pitchFamily="2" charset="0"/>
              </a:rPr>
              <a:t>overfitting</a:t>
            </a:r>
            <a:r>
              <a:rPr lang="pt-BR" dirty="0">
                <a:effectLst/>
                <a:latin typeface="Helvetica" pitchFamily="2" charset="0"/>
              </a:rPr>
              <a:t> nos modelos. Essas camadas geralmente são incluídas após as camadas </a:t>
            </a:r>
            <a:r>
              <a:rPr lang="pt-BR" dirty="0" err="1">
                <a:effectLst/>
                <a:latin typeface="Helvetica" pitchFamily="2" charset="0"/>
              </a:rPr>
              <a:t>convolucionais</a:t>
            </a:r>
            <a:r>
              <a:rPr lang="pt-BR" dirty="0">
                <a:effectLst/>
                <a:latin typeface="Helvetica" pitchFamily="2" charset="0"/>
              </a:rPr>
              <a:t>. Podem extrair o valor máximo (</a:t>
            </a:r>
            <a:r>
              <a:rPr lang="pt-BR" i="1" dirty="0" err="1">
                <a:effectLst/>
                <a:latin typeface="Helvetica" pitchFamily="2" charset="0"/>
              </a:rPr>
              <a:t>max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i="1" dirty="0" err="1">
                <a:effectLst/>
                <a:latin typeface="Helvetica" pitchFamily="2" charset="0"/>
              </a:rPr>
              <a:t>pooling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dirty="0">
                <a:effectLst/>
                <a:latin typeface="Helvetica" pitchFamily="2" charset="0"/>
              </a:rPr>
              <a:t>a mais conhecida), médias, soma ou outra operação de agrupamento.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05B778-76EE-EC81-00D9-7016ECCF3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12" y="3429000"/>
            <a:ext cx="6401175" cy="33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7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Camada de </a:t>
            </a:r>
            <a:r>
              <a:rPr lang="pt-BR" altLang="en-US" dirty="0" err="1">
                <a:solidFill>
                  <a:srgbClr val="F73061"/>
                </a:solidFill>
              </a:rPr>
              <a:t>Pooling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camada de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pooling</a:t>
            </a:r>
            <a:r>
              <a:rPr lang="pt-BR" dirty="0">
                <a:effectLst/>
                <a:latin typeface="Helvetica" pitchFamily="2" charset="0"/>
              </a:rPr>
              <a:t> reduz a complexidade computacional ao descrever a camada </a:t>
            </a:r>
            <a:r>
              <a:rPr lang="pt-BR" dirty="0" err="1">
                <a:effectLst/>
                <a:latin typeface="Helvetica" pitchFamily="2" charset="0"/>
              </a:rPr>
              <a:t>convolucional</a:t>
            </a:r>
            <a:r>
              <a:rPr lang="pt-BR" dirty="0">
                <a:effectLst/>
                <a:latin typeface="Helvetica" pitchFamily="2" charset="0"/>
              </a:rPr>
              <a:t> com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menor tamanho espacial</a:t>
            </a:r>
            <a:r>
              <a:rPr lang="pt-BR" dirty="0">
                <a:effectLst/>
                <a:latin typeface="Helvetica" pitchFamily="2" charset="0"/>
              </a:rPr>
              <a:t>. Também ajudam a diminuir o efeito do </a:t>
            </a:r>
            <a:r>
              <a:rPr lang="pt-BR" dirty="0" err="1">
                <a:effectLst/>
                <a:latin typeface="Helvetica" pitchFamily="2" charset="0"/>
              </a:rPr>
              <a:t>overfitting</a:t>
            </a:r>
            <a:r>
              <a:rPr lang="pt-BR" dirty="0">
                <a:effectLst/>
                <a:latin typeface="Helvetica" pitchFamily="2" charset="0"/>
              </a:rPr>
              <a:t> nos modelos. Essas camadas geralmente são incluídas após as camadas </a:t>
            </a:r>
            <a:r>
              <a:rPr lang="pt-BR" dirty="0" err="1">
                <a:effectLst/>
                <a:latin typeface="Helvetica" pitchFamily="2" charset="0"/>
              </a:rPr>
              <a:t>convolucionais</a:t>
            </a:r>
            <a:r>
              <a:rPr lang="pt-BR" dirty="0">
                <a:effectLst/>
                <a:latin typeface="Helvetica" pitchFamily="2" charset="0"/>
              </a:rPr>
              <a:t>. Podem extrair o valor máximo (</a:t>
            </a:r>
            <a:r>
              <a:rPr lang="pt-BR" i="1" dirty="0" err="1">
                <a:effectLst/>
                <a:latin typeface="Helvetica" pitchFamily="2" charset="0"/>
              </a:rPr>
              <a:t>max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i="1" dirty="0" err="1">
                <a:effectLst/>
                <a:latin typeface="Helvetica" pitchFamily="2" charset="0"/>
              </a:rPr>
              <a:t>pooling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dirty="0">
                <a:effectLst/>
                <a:latin typeface="Helvetica" pitchFamily="2" charset="0"/>
              </a:rPr>
              <a:t>a mais conhecida), médias, soma ou outra operação de agrupamento.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CB0391-1223-10A1-F171-9D8ECC8B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" y="3429000"/>
            <a:ext cx="910689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71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Q-Learning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98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Problemas mais simples -&gt; </a:t>
            </a:r>
            <a:r>
              <a:rPr lang="pt-BR" dirty="0" err="1">
                <a:effectLst/>
                <a:latin typeface="Helvetica" pitchFamily="2" charset="0"/>
              </a:rPr>
              <a:t>Q</a:t>
            </a:r>
            <a:r>
              <a:rPr lang="pt-BR" dirty="0">
                <a:effectLst/>
                <a:latin typeface="Helvetica" pitchFamily="2" charset="0"/>
              </a:rPr>
              <a:t>-Learning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Problemas mais complexos -&gt; </a:t>
            </a:r>
            <a:r>
              <a:rPr lang="pt-BR" dirty="0" err="1">
                <a:latin typeface="Helvetica" pitchFamily="2" charset="0"/>
              </a:rPr>
              <a:t>Deep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Q</a:t>
            </a:r>
            <a:r>
              <a:rPr lang="pt-BR" dirty="0">
                <a:latin typeface="Helvetica" pitchFamily="2" charset="0"/>
              </a:rPr>
              <a:t>-Learning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539F81-93F5-0904-6AD6-00466D895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1" y="2852936"/>
            <a:ext cx="8342358" cy="31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5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128D1F-1B5E-1C5C-92E9-9FEC61290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6245"/>
            <a:ext cx="7772400" cy="16727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E692495-4D3B-2188-ADC1-003E1519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49032"/>
            <a:ext cx="8054850" cy="20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67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3608FA-5254-6591-57D7-A8FB288C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21592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E04FC3B-8B0C-0FFC-AD32-E0F67FF01866}"/>
              </a:ext>
            </a:extLst>
          </p:cNvPr>
          <p:cNvSpPr txBox="1"/>
          <p:nvPr/>
        </p:nvSpPr>
        <p:spPr>
          <a:xfrm>
            <a:off x="755576" y="4509120"/>
            <a:ext cx="79928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Ou seja, a Rede Neural Profunda </a:t>
            </a:r>
            <a:r>
              <a:rPr lang="pt-BR" dirty="0" err="1">
                <a:effectLst/>
                <a:latin typeface="Helvetica" pitchFamily="2" charset="0"/>
              </a:rPr>
              <a:t>Q</a:t>
            </a:r>
            <a:r>
              <a:rPr lang="pt-BR" dirty="0">
                <a:effectLst/>
                <a:latin typeface="Helvetica" pitchFamily="2" charset="0"/>
              </a:rPr>
              <a:t> recebe um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conjunto de 4 frames como entrada</a:t>
            </a:r>
            <a:r>
              <a:rPr lang="pt-BR" dirty="0">
                <a:effectLst/>
                <a:latin typeface="Helvetica" pitchFamily="2" charset="0"/>
              </a:rPr>
              <a:t>;</a:t>
            </a: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Esses frames passam pela rede e geram um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vetor de valores-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para cada ação possível no estado</a:t>
            </a:r>
            <a:r>
              <a:rPr lang="pt-BR" dirty="0">
                <a:effectLst/>
                <a:latin typeface="Helvetica" pitchFamily="2" charset="0"/>
              </a:rPr>
              <a:t>;</a:t>
            </a: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Precisa-se escolher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o maior valor-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do vetor </a:t>
            </a:r>
            <a:r>
              <a:rPr lang="pt-BR" dirty="0">
                <a:effectLst/>
                <a:latin typeface="Helvetica" pitchFamily="2" charset="0"/>
              </a:rPr>
              <a:t>para encontrar a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melhor ação</a:t>
            </a:r>
            <a:r>
              <a:rPr lang="pt-BR" dirty="0"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40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E1BE0B-1F75-3109-9D61-DBF640F6C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5040560" cy="40823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4F1DA89-41BD-183E-3377-013909884E93}"/>
              </a:ext>
            </a:extLst>
          </p:cNvPr>
          <p:cNvSpPr txBox="1"/>
          <p:nvPr/>
        </p:nvSpPr>
        <p:spPr>
          <a:xfrm>
            <a:off x="5220072" y="1122101"/>
            <a:ext cx="37444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 </a:t>
            </a:r>
            <a:r>
              <a:rPr lang="pt-BR" dirty="0" err="1">
                <a:effectLst/>
                <a:latin typeface="Helvetica" pitchFamily="2" charset="0"/>
              </a:rPr>
              <a:t>pré</a:t>
            </a:r>
            <a:r>
              <a:rPr lang="pt-BR" dirty="0">
                <a:effectLst/>
                <a:latin typeface="Helvetica" pitchFamily="2" charset="0"/>
              </a:rPr>
              <a:t> processamento é uma etapa importante;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Objetivo é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reduzir a complexidade </a:t>
            </a:r>
            <a:r>
              <a:rPr lang="pt-BR" dirty="0">
                <a:latin typeface="Helvetica" pitchFamily="2" charset="0"/>
              </a:rPr>
              <a:t>de nossos estados para diminuir o tempo de computação necessário para o treinamento;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Primeiro, podemos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converter em escala de cinza</a:t>
            </a:r>
            <a:r>
              <a:rPr lang="pt-BR" dirty="0">
                <a:latin typeface="Helvetica" pitchFamily="2" charset="0"/>
              </a:rPr>
              <a:t> cada um de nossos estados.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Economia</a:t>
            </a:r>
            <a:r>
              <a:rPr lang="pt-BR" dirty="0">
                <a:latin typeface="Helvetica" pitchFamily="2" charset="0"/>
              </a:rPr>
              <a:t>: pois reduzimos de três canais de cores (RGB) para 1 9escala de cinza);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Redução do tamanho do quadro e empilha-se quatro </a:t>
            </a:r>
            <a:r>
              <a:rPr lang="pt-BR" dirty="0" err="1">
                <a:latin typeface="Helvetica" pitchFamily="2" charset="0"/>
              </a:rPr>
              <a:t>sub-quadros</a:t>
            </a:r>
            <a:r>
              <a:rPr lang="pt-BR" dirty="0">
                <a:latin typeface="Helvetica" pitchFamily="2" charset="0"/>
              </a:rPr>
              <a:t> juntos.</a:t>
            </a:r>
            <a:endParaRPr lang="pt-BR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90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Por que passar um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i="1" dirty="0" err="1">
                <a:effectLst/>
                <a:latin typeface="Helvetica" pitchFamily="2" charset="0"/>
              </a:rPr>
              <a:t>stack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dirty="0">
                <a:effectLst/>
                <a:latin typeface="Helvetica" pitchFamily="2" charset="0"/>
              </a:rPr>
              <a:t>de frames?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Problema de limitação temporal -&gt; Movimento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108042-2DCA-A60B-A931-61CCDD8CE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6" y="3160170"/>
            <a:ext cx="8570328" cy="162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95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F1DA89-41BD-183E-3377-013909884E93}"/>
              </a:ext>
            </a:extLst>
          </p:cNvPr>
          <p:cNvSpPr txBox="1"/>
          <p:nvPr/>
        </p:nvSpPr>
        <p:spPr>
          <a:xfrm>
            <a:off x="5364088" y="2132418"/>
            <a:ext cx="34007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Os quadros são processados por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duas camadas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convolucionais</a:t>
            </a:r>
            <a:r>
              <a:rPr lang="pt-BR" dirty="0">
                <a:effectLst/>
                <a:latin typeface="Helvetica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Cada camada de convolução usará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ReLu</a:t>
            </a:r>
            <a:r>
              <a:rPr lang="pt-BR" dirty="0">
                <a:effectLst/>
                <a:latin typeface="Helvetica" pitchFamily="2" charset="0"/>
              </a:rPr>
              <a:t> como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função de ativação</a:t>
            </a:r>
            <a:r>
              <a:rPr lang="pt-BR" dirty="0">
                <a:effectLst/>
                <a:latin typeface="Helvetica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Usamos uma camada de saída que produz a estimativa de Valor-</a:t>
            </a:r>
            <a:r>
              <a:rPr lang="pt-BR" dirty="0" err="1">
                <a:effectLst/>
                <a:latin typeface="Helvetica" pitchFamily="2" charset="0"/>
              </a:rPr>
              <a:t>Q</a:t>
            </a:r>
            <a:r>
              <a:rPr lang="pt-BR" dirty="0">
                <a:effectLst/>
                <a:latin typeface="Helvetica" pitchFamily="2" charset="0"/>
              </a:rPr>
              <a:t> para cada ação.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FAB2F9-A861-1C5A-B9FA-E51A82CF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08920"/>
            <a:ext cx="4919873" cy="22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81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 -&gt; Experiência por Replay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0777" y="1844824"/>
            <a:ext cx="83521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 Replay de Experiência é uma técnica-chave em </a:t>
            </a:r>
            <a:r>
              <a:rPr lang="pt-BR" dirty="0" err="1">
                <a:effectLst/>
                <a:latin typeface="Helvetica" pitchFamily="2" charset="0"/>
              </a:rPr>
              <a:t>DeepQ</a:t>
            </a:r>
            <a:r>
              <a:rPr lang="pt-BR" dirty="0">
                <a:effectLst/>
                <a:latin typeface="Helvetica" pitchFamily="2" charset="0"/>
              </a:rPr>
              <a:t>-Learning para melhorar a eficiência do treinamento de agentes de aprendizado por reforço;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Buffer de memória </a:t>
            </a:r>
            <a:r>
              <a:rPr lang="pt-BR" dirty="0">
                <a:effectLst/>
                <a:latin typeface="Wingdings" pitchFamily="2" charset="2"/>
              </a:rPr>
              <a:t> </a:t>
            </a:r>
            <a:r>
              <a:rPr lang="pt-BR" dirty="0">
                <a:effectLst/>
                <a:latin typeface="Helvetica" pitchFamily="2" charset="0"/>
              </a:rPr>
              <a:t>As interações do agente no ambiente e as ações tomadas.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experiência por replay ajuda em dois possíveis problemas:</a:t>
            </a: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Evitar esquecer experiências anteriores;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Reduzir as correlações entre as experiências.</a:t>
            </a:r>
          </a:p>
        </p:txBody>
      </p:sp>
    </p:spTree>
    <p:extLst>
      <p:ext uri="{BB962C8B-B14F-4D97-AF65-F5344CB8AC3E}">
        <p14:creationId xmlns:p14="http://schemas.microsoft.com/office/powerpoint/2010/main" val="389106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github.com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ahirtonlopes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Mastering-Reinforcement-Learning</a:t>
            </a:r>
            <a:endParaRPr sz="2400" dirty="0">
              <a:solidFill>
                <a:srgbClr val="F730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52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 -&gt; Experiência por Replay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0777" y="1844824"/>
            <a:ext cx="83521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Vantagens da experiência por replay;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Estabilização do treinamento</a:t>
            </a:r>
            <a:r>
              <a:rPr lang="pt-BR" dirty="0">
                <a:effectLst/>
                <a:latin typeface="Helvetica" pitchFamily="2" charset="0"/>
              </a:rPr>
              <a:t>: Ao amostrar experiências de forma aleatória, o treinamento se torna mais estável. Evita que o agente aprenda exclusivamente com experiências recentes;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Aprendizado </a:t>
            </a:r>
            <a:r>
              <a:rPr lang="pt-BR" i="1" dirty="0">
                <a:solidFill>
                  <a:srgbClr val="F73061"/>
                </a:solidFill>
                <a:effectLst/>
                <a:latin typeface="Helvetica" pitchFamily="2" charset="0"/>
              </a:rPr>
              <a:t>offline</a:t>
            </a:r>
            <a:r>
              <a:rPr lang="pt-BR" dirty="0">
                <a:effectLst/>
                <a:latin typeface="Helvetica" pitchFamily="2" charset="0"/>
              </a:rPr>
              <a:t>: O</a:t>
            </a:r>
            <a:r>
              <a:rPr lang="pt-BR" i="1" dirty="0">
                <a:effectLst/>
                <a:latin typeface="Helvetica" pitchFamily="2" charset="0"/>
              </a:rPr>
              <a:t> replay </a:t>
            </a:r>
            <a:r>
              <a:rPr lang="pt-BR" dirty="0">
                <a:effectLst/>
                <a:latin typeface="Helvetica" pitchFamily="2" charset="0"/>
              </a:rPr>
              <a:t>de experiência permite o aprendizado </a:t>
            </a:r>
            <a:r>
              <a:rPr lang="pt-BR" i="1" dirty="0">
                <a:effectLst/>
                <a:latin typeface="Helvetica" pitchFamily="2" charset="0"/>
              </a:rPr>
              <a:t>offline</a:t>
            </a:r>
            <a:r>
              <a:rPr lang="pt-BR" dirty="0">
                <a:effectLst/>
                <a:latin typeface="Helvetica" pitchFamily="2" charset="0"/>
              </a:rPr>
              <a:t>, o que significa que as experiências coletadas em um ambiente real podem ser usados posteriormente para treinar o agente em um ambiente simulado.</a:t>
            </a:r>
          </a:p>
        </p:txBody>
      </p:sp>
    </p:spTree>
    <p:extLst>
      <p:ext uri="{BB962C8B-B14F-4D97-AF65-F5344CB8AC3E}">
        <p14:creationId xmlns:p14="http://schemas.microsoft.com/office/powerpoint/2010/main" val="2060171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 -&gt; Experiência por Replay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0777" y="1844824"/>
            <a:ext cx="83521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Vantagens da experiência por replay;</a:t>
            </a:r>
            <a:br>
              <a:rPr lang="pt-BR" dirty="0">
                <a:effectLst/>
                <a:latin typeface="Arial" panose="020B0604020202020204" pitchFamily="34" charset="0"/>
              </a:rPr>
            </a:br>
            <a:endParaRPr lang="pt-BR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Reutilização eficiente dos dados</a:t>
            </a:r>
            <a:r>
              <a:rPr lang="pt-BR" dirty="0">
                <a:effectLst/>
                <a:latin typeface="Helvetica" pitchFamily="2" charset="0"/>
              </a:rPr>
              <a:t>: As experiências são reutilizadas várias vezes, o que aumenta a eficiência do uso dos dados coletados.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Melhor exploração</a:t>
            </a:r>
            <a:r>
              <a:rPr lang="pt-BR" dirty="0">
                <a:effectLst/>
                <a:latin typeface="Helvetica" pitchFamily="2" charset="0"/>
              </a:rPr>
              <a:t>: Ao amostrar aleatoriamente o buffer de repetição, os agentes podem explorar uma variedade de cenários, incluindo aqueles que raramente ocorrem no ambiente.</a:t>
            </a:r>
          </a:p>
        </p:txBody>
      </p:sp>
    </p:spTree>
    <p:extLst>
      <p:ext uri="{BB962C8B-B14F-4D97-AF65-F5344CB8AC3E}">
        <p14:creationId xmlns:p14="http://schemas.microsoft.com/office/powerpoint/2010/main" val="4232453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Experiência por Replay</a:t>
            </a:r>
            <a:r>
              <a:rPr lang="pt-BR" altLang="en-US" dirty="0"/>
              <a:t>-&gt; Evitar esquecer experiências anteriores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8313" y="1493235"/>
            <a:ext cx="8352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Grande problema: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alta correlação entre ações e estados -&gt; viabilidade dos pesos.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13F814-F1E1-0870-F32B-CE29BCDAC6A2}"/>
              </a:ext>
            </a:extLst>
          </p:cNvPr>
          <p:cNvSpPr txBox="1"/>
          <p:nvPr/>
        </p:nvSpPr>
        <p:spPr>
          <a:xfrm>
            <a:off x="5004048" y="2655203"/>
            <a:ext cx="40639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cada etapa de tempo, recebemos uma </a:t>
            </a:r>
            <a:r>
              <a:rPr lang="pt-BR" dirty="0" err="1">
                <a:effectLst/>
                <a:latin typeface="Helvetica" pitchFamily="2" charset="0"/>
              </a:rPr>
              <a:t>tupla</a:t>
            </a:r>
            <a:r>
              <a:rPr lang="pt-BR" dirty="0">
                <a:effectLst/>
                <a:latin typeface="Helvetica" pitchFamily="2" charset="0"/>
              </a:rPr>
              <a:t>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(estado, ação, recompensa,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novo_estado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) </a:t>
            </a:r>
            <a:r>
              <a:rPr lang="pt-BR" dirty="0">
                <a:effectLst/>
                <a:latin typeface="Helvetica" pitchFamily="2" charset="0"/>
              </a:rPr>
              <a:t>e o agente aprende;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Nosso problema é que fornecemos amostras sequenciais de interações com o ambiente para nossa rede neural.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Por isso o agente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tende a esquecer</a:t>
            </a:r>
            <a:r>
              <a:rPr lang="pt-BR" dirty="0">
                <a:latin typeface="Helvetica" pitchFamily="2" charset="0"/>
              </a:rPr>
              <a:t> as experiências anteriores ao </a:t>
            </a:r>
            <a:r>
              <a:rPr lang="pt-BR" dirty="0" err="1">
                <a:latin typeface="Helvetica" pitchFamily="2" charset="0"/>
              </a:rPr>
              <a:t>sobreescrevê-las</a:t>
            </a:r>
            <a:r>
              <a:rPr lang="pt-BR" dirty="0">
                <a:latin typeface="Helvetica" pitchFamily="2" charset="0"/>
              </a:rPr>
              <a:t> com novas experiências.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B1CDA3-676F-9CD6-36C1-D8873B0A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50151"/>
            <a:ext cx="2880321" cy="37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7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9F2B661-69A9-6BAF-3F7B-7AC04A41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5" y="4471830"/>
            <a:ext cx="9002075" cy="17558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7208182-CA20-ECEF-56DA-964958C59248}"/>
              </a:ext>
            </a:extLst>
          </p:cNvPr>
          <p:cNvSpPr txBox="1"/>
          <p:nvPr/>
        </p:nvSpPr>
        <p:spPr>
          <a:xfrm>
            <a:off x="453881" y="1674674"/>
            <a:ext cx="81361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Ideia: </a:t>
            </a:r>
            <a:r>
              <a:rPr lang="pt-BR" dirty="0">
                <a:effectLst/>
                <a:latin typeface="Helvetica" pitchFamily="2" charset="0"/>
              </a:rPr>
              <a:t>Pode ser mais eficiente aproveitar experiências anteriores, aprendendo com elas várias vezes;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Solução: </a:t>
            </a:r>
            <a:r>
              <a:rPr lang="pt-BR" dirty="0">
                <a:effectLst/>
                <a:latin typeface="Helvetica" pitchFamily="2" charset="0"/>
              </a:rPr>
              <a:t>criar um </a:t>
            </a:r>
            <a:r>
              <a:rPr lang="pt-BR" i="1" dirty="0">
                <a:effectLst/>
                <a:latin typeface="Helvetica" pitchFamily="2" charset="0"/>
              </a:rPr>
              <a:t>replay</a:t>
            </a:r>
            <a:r>
              <a:rPr lang="pt-BR" dirty="0">
                <a:effectLst/>
                <a:latin typeface="Helvetica" pitchFamily="2" charset="0"/>
              </a:rPr>
              <a:t> </a:t>
            </a:r>
            <a:r>
              <a:rPr lang="pt-BR" dirty="0" err="1">
                <a:effectLst/>
                <a:latin typeface="Helvetica" pitchFamily="2" charset="0"/>
              </a:rPr>
              <a:t>bufferizado</a:t>
            </a:r>
            <a:r>
              <a:rPr lang="pt-BR" dirty="0">
                <a:effectLst/>
                <a:latin typeface="Helvetica" pitchFamily="2" charset="0"/>
              </a:rPr>
              <a:t>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dirty="0">
                <a:effectLst/>
                <a:latin typeface="Helvetica" pitchFamily="2" charset="0"/>
              </a:rPr>
              <a:t>Armazenar </a:t>
            </a:r>
            <a:r>
              <a:rPr lang="pt-BR" dirty="0" err="1">
                <a:effectLst/>
                <a:latin typeface="Helvetica" pitchFamily="2" charset="0"/>
              </a:rPr>
              <a:t>tuplas</a:t>
            </a:r>
            <a:r>
              <a:rPr lang="pt-BR" dirty="0">
                <a:effectLst/>
                <a:latin typeface="Helvetica" pitchFamily="2" charset="0"/>
              </a:rPr>
              <a:t> de experiência enquanto interage com o ambiente, e depois amostra-se um pequeno lote de </a:t>
            </a:r>
            <a:r>
              <a:rPr lang="pt-BR" dirty="0" err="1">
                <a:effectLst/>
                <a:latin typeface="Helvetica" pitchFamily="2" charset="0"/>
              </a:rPr>
              <a:t>tuplas</a:t>
            </a:r>
            <a:r>
              <a:rPr lang="pt-BR" dirty="0">
                <a:effectLst/>
                <a:latin typeface="Helvetica" pitchFamily="2" charset="0"/>
              </a:rPr>
              <a:t> para alimentar a rede neural.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F945445-4BCD-1674-1FBF-57D07EE3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Experiência por Replay</a:t>
            </a:r>
            <a:r>
              <a:rPr lang="pt-BR" altLang="en-US" dirty="0"/>
              <a:t>-&gt; Evitar esquecer experiências anteriores</a:t>
            </a:r>
          </a:p>
        </p:txBody>
      </p:sp>
    </p:spTree>
    <p:extLst>
      <p:ext uri="{BB962C8B-B14F-4D97-AF65-F5344CB8AC3E}">
        <p14:creationId xmlns:p14="http://schemas.microsoft.com/office/powerpoint/2010/main" val="3702990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E51258E-3E92-1F20-EFA5-1A5DA32DF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897"/>
            <a:ext cx="9031222" cy="17845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053010-B4F5-6E32-52C2-B1BA5AABA3F9}"/>
              </a:ext>
            </a:extLst>
          </p:cNvPr>
          <p:cNvSpPr txBox="1"/>
          <p:nvPr/>
        </p:nvSpPr>
        <p:spPr>
          <a:xfrm>
            <a:off x="323528" y="3933056"/>
            <a:ext cx="84969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Pense no </a:t>
            </a:r>
            <a:r>
              <a:rPr lang="pt-BR" i="1" dirty="0">
                <a:solidFill>
                  <a:srgbClr val="F73061"/>
                </a:solidFill>
                <a:effectLst/>
                <a:latin typeface="Helvetica" pitchFamily="2" charset="0"/>
              </a:rPr>
              <a:t>buffer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de reprodução como uma pasta onde cada planilha é uma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tupla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de experiência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;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É alimentado interagindo com o ambiente;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Então escolha de maneira aleatória uma amostra;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Isso evita que a rede aprenda apenas o que fez imediatamente.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377508978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384A6B-4308-55D4-984B-F6FD4C00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95413"/>
            <a:ext cx="5515628" cy="314084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FE10215-A3EF-A5BE-7CD8-1B087497CA70}"/>
              </a:ext>
            </a:extLst>
          </p:cNvPr>
          <p:cNvSpPr txBox="1"/>
          <p:nvPr/>
        </p:nvSpPr>
        <p:spPr>
          <a:xfrm>
            <a:off x="611944" y="1484784"/>
            <a:ext cx="7920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Temos </a:t>
            </a:r>
            <a:r>
              <a:rPr lang="pt-BR" dirty="0">
                <a:solidFill>
                  <a:srgbClr val="F73061"/>
                </a:solidFill>
              </a:rPr>
              <a:t>outro problema </a:t>
            </a:r>
            <a:r>
              <a:rPr lang="pt-BR" dirty="0"/>
              <a:t>– sabemos que toda ação afeta o próximo estado. Isso gera uma sequência de </a:t>
            </a:r>
            <a:r>
              <a:rPr lang="pt-BR" dirty="0" err="1"/>
              <a:t>tuplas</a:t>
            </a:r>
            <a:r>
              <a:rPr lang="pt-BR" dirty="0"/>
              <a:t> de experiência que podem ser altamente correlacionadas.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 treinarmos a rede em ordem sequencial, corremos o risco de nosso agente ser influenciado pelo efeito dessa correlação.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E27C83-8EE6-CFC4-1767-A3D82C66C132}"/>
              </a:ext>
            </a:extLst>
          </p:cNvPr>
          <p:cNvSpPr txBox="1"/>
          <p:nvPr/>
        </p:nvSpPr>
        <p:spPr>
          <a:xfrm>
            <a:off x="5854573" y="3441680"/>
            <a:ext cx="30557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Exemplo: Digamos que jogamos um jogo de tiro, onde um monstro pode aparecer à esquerda ou à direita.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 objetivo do nosso agente é atirar no monstro. Tem duas armas e duas ações: atirar para a esquerda ou atirar para a direita.</a:t>
            </a:r>
          </a:p>
        </p:txBody>
      </p:sp>
    </p:spTree>
    <p:extLst>
      <p:ext uri="{BB962C8B-B14F-4D97-AF65-F5344CB8AC3E}">
        <p14:creationId xmlns:p14="http://schemas.microsoft.com/office/powerpoint/2010/main" val="328744919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E10215-A3EF-A5BE-7CD8-1B087497CA70}"/>
              </a:ext>
            </a:extLst>
          </p:cNvPr>
          <p:cNvSpPr txBox="1"/>
          <p:nvPr/>
        </p:nvSpPr>
        <p:spPr>
          <a:xfrm>
            <a:off x="611944" y="1484784"/>
            <a:ext cx="79201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Aprendizado apenas por experiência ordenada: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Digamos que sabemos que se atirarmos em um monstro, a probabilidade de que o próximo monstro venha da mesma direção é de 70%. No nosso caso, essa será a correlação entre nossas </a:t>
            </a:r>
            <a:r>
              <a:rPr lang="pt-BR" sz="1400" dirty="0" err="1"/>
              <a:t>tuplas</a:t>
            </a:r>
            <a:r>
              <a:rPr lang="pt-BR" sz="1400" dirty="0"/>
              <a:t> de experiências.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Vamos começar o treinamento. Nosso agente vê o monstro à direita e atira nele com a arma do lado direto. </a:t>
            </a:r>
            <a:r>
              <a:rPr lang="pt-BR" sz="1400" dirty="0">
                <a:solidFill>
                  <a:srgbClr val="F73061"/>
                </a:solidFill>
              </a:rPr>
              <a:t>Isso está certo!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Então o próximo monstro também vem da direita (com 70% de probabilidade), e o agente atirará com a arma do lado direito. </a:t>
            </a:r>
            <a:r>
              <a:rPr lang="pt-BR" sz="1400" dirty="0">
                <a:solidFill>
                  <a:srgbClr val="F73061"/>
                </a:solidFill>
              </a:rPr>
              <a:t>Novamente, isso é bom!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6E547D-A85D-949B-A2BF-3376E6676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40" y="4176434"/>
            <a:ext cx="4587119" cy="25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7311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E10215-A3EF-A5BE-7CD8-1B087497CA70}"/>
              </a:ext>
            </a:extLst>
          </p:cNvPr>
          <p:cNvSpPr txBox="1"/>
          <p:nvPr/>
        </p:nvSpPr>
        <p:spPr>
          <a:xfrm>
            <a:off x="611944" y="1484784"/>
            <a:ext cx="792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O problema é que essa abordagem aumenta o valor de usar a arma do lado direito em todo o espaço de estados.</a:t>
            </a:r>
            <a:endParaRPr lang="pt-BR" sz="1600" dirty="0">
              <a:solidFill>
                <a:srgbClr val="F7306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FAA9F2-D6A1-2829-B006-D2EBB4254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7" y="2640322"/>
            <a:ext cx="6542947" cy="37857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62461E9-C718-1642-F994-67EFF7C58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219" y="3928328"/>
            <a:ext cx="1552567" cy="53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341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E10215-A3EF-A5BE-7CD8-1B087497CA70}"/>
              </a:ext>
            </a:extLst>
          </p:cNvPr>
          <p:cNvSpPr txBox="1"/>
          <p:nvPr/>
        </p:nvSpPr>
        <p:spPr>
          <a:xfrm>
            <a:off x="611944" y="1484784"/>
            <a:ext cx="792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E, se o nosso agente não experimentar muitos exemplos de amostras do lado esquerdo (já que provavelmente apenas 30% virão da esquerda), nosso agente só terminará escolhendo a direita, independentemente de onde o monstro venha. </a:t>
            </a:r>
            <a:r>
              <a:rPr lang="pt-BR" sz="1600" dirty="0">
                <a:solidFill>
                  <a:srgbClr val="F73061"/>
                </a:solidFill>
              </a:rPr>
              <a:t>Isso não é nada racional!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2461E9-C718-1642-F994-67EFF7C58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44" y="4029969"/>
            <a:ext cx="1552567" cy="5320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1D072B7-5EAB-424E-C572-D370CDADB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6" y="2660736"/>
            <a:ext cx="7174063" cy="40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729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 -&gt; Experiência por Replay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0777" y="1844824"/>
            <a:ext cx="835215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Temos duas estratégias paralelas para lidar com esse 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Primeiro, devemos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parar de aprender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enquanto interagimos com o ambiente</a:t>
            </a:r>
            <a:r>
              <a:rPr lang="pt-BR" dirty="0">
                <a:latin typeface="Helvetica" pitchFamily="2" charset="0"/>
              </a:rPr>
              <a:t>. Devemos tentar coisas diferente e jogar um pouco de maneira aleatória de modo a explorar o espaço de estados. Podemos salvar essas experiências no buffer de repetição. Então,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podemos relembrar essas experiências e aprender com elas</a:t>
            </a:r>
            <a:r>
              <a:rPr lang="pt-BR" dirty="0">
                <a:latin typeface="Helvetica" pitchFamily="2" charset="0"/>
              </a:rPr>
              <a:t>. Depois disso,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voltamos a jogar com a função de valor atualizada</a:t>
            </a:r>
            <a:r>
              <a:rPr lang="pt-BR" dirty="0"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Consequência: melhor conjunto de exemplos. Generalizar os padrões desses exemplos, lembrando-os em qualquer ordem.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Isso ajuda a evitar a fixação em uma região do espaço de estados. Evita o reforço da mesma ação repetidas vezes.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Esta abordagem pode ser vista como uma forma de Aprendizagem Supervisionada.</a:t>
            </a:r>
            <a:endParaRPr lang="pt-BR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1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CONCEITOS BÁSICOS DO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APRENDIZADO POR REFORÇO</a:t>
            </a:r>
            <a:endParaRPr sz="2400" dirty="0">
              <a:solidFill>
                <a:srgbClr val="F730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Reinforcement Learning – Casos de </a:t>
            </a:r>
            <a:r>
              <a:rPr lang="en-US" sz="240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endParaRPr lang="en-US" sz="240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Reinforcement Learning from Human Feedback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62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0DBD1B6-C5D0-A469-EC4A-FB1E2297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7" y="1268760"/>
            <a:ext cx="8622845" cy="489654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12A92878-8470-055D-C086-93929702EE25}"/>
              </a:ext>
            </a:extLst>
          </p:cNvPr>
          <p:cNvSpPr txBox="1">
            <a:spLocks/>
          </p:cNvSpPr>
          <p:nvPr/>
        </p:nvSpPr>
        <p:spPr>
          <a:xfrm>
            <a:off x="468313" y="115888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 err="1">
                <a:solidFill>
                  <a:srgbClr val="F73061"/>
                </a:solidFill>
              </a:rPr>
              <a:t>Reinforcement</a:t>
            </a:r>
            <a:r>
              <a:rPr lang="pt-BR" altLang="en-US" dirty="0">
                <a:solidFill>
                  <a:srgbClr val="F73061"/>
                </a:solidFill>
              </a:rPr>
              <a:t> Learning </a:t>
            </a:r>
            <a:r>
              <a:rPr lang="pt-BR" altLang="en-US" dirty="0" err="1">
                <a:solidFill>
                  <a:srgbClr val="F73061"/>
                </a:solidFill>
              </a:rPr>
              <a:t>from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>
                <a:solidFill>
                  <a:srgbClr val="F73061"/>
                </a:solidFill>
              </a:rPr>
              <a:t>Human</a:t>
            </a:r>
            <a:r>
              <a:rPr lang="pt-BR" altLang="en-US" dirty="0">
                <a:solidFill>
                  <a:srgbClr val="F73061"/>
                </a:solidFill>
              </a:rPr>
              <a:t> Feedback</a:t>
            </a:r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422178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99381ED-55D5-54E2-E5B3-D4A63296D8C1}"/>
              </a:ext>
            </a:extLst>
          </p:cNvPr>
          <p:cNvSpPr txBox="1">
            <a:spLocks/>
          </p:cNvSpPr>
          <p:nvPr/>
        </p:nvSpPr>
        <p:spPr>
          <a:xfrm>
            <a:off x="468313" y="115888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 err="1">
                <a:solidFill>
                  <a:srgbClr val="F73061"/>
                </a:solidFill>
              </a:rPr>
              <a:t>Reinforcement</a:t>
            </a:r>
            <a:r>
              <a:rPr lang="pt-BR" altLang="en-US" dirty="0">
                <a:solidFill>
                  <a:srgbClr val="F73061"/>
                </a:solidFill>
              </a:rPr>
              <a:t> Learning </a:t>
            </a:r>
            <a:r>
              <a:rPr lang="pt-BR" altLang="en-US" dirty="0" err="1">
                <a:solidFill>
                  <a:srgbClr val="F73061"/>
                </a:solidFill>
              </a:rPr>
              <a:t>from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>
                <a:solidFill>
                  <a:srgbClr val="F73061"/>
                </a:solidFill>
              </a:rPr>
              <a:t>Human</a:t>
            </a:r>
            <a:r>
              <a:rPr lang="pt-BR" altLang="en-US" dirty="0">
                <a:solidFill>
                  <a:srgbClr val="F73061"/>
                </a:solidFill>
              </a:rPr>
              <a:t> Feedback</a:t>
            </a:r>
            <a:endParaRPr lang="pt-BR" alt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B3B5D1-F941-E692-F2B4-5919B5C5C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28800"/>
            <a:ext cx="7772400" cy="43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728A0C8-F93F-49B8-8C73-6C23047EE2B8}"/>
              </a:ext>
            </a:extLst>
          </p:cNvPr>
          <p:cNvSpPr txBox="1"/>
          <p:nvPr/>
        </p:nvSpPr>
        <p:spPr>
          <a:xfrm>
            <a:off x="755576" y="1268760"/>
            <a:ext cx="7416800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456789"/>
            <a:r>
              <a:rPr lang="pt-BR" sz="1600" dirty="0">
                <a:latin typeface="+mn-lt"/>
                <a:ea typeface="+mn-lt"/>
                <a:cs typeface="+mn-lt"/>
              </a:rPr>
              <a:t>A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QuantumFinance</a:t>
            </a:r>
            <a:r>
              <a:rPr lang="pt-BR" sz="1600" dirty="0">
                <a:latin typeface="+mn-lt"/>
                <a:ea typeface="+mn-lt"/>
                <a:cs typeface="+mn-lt"/>
              </a:rPr>
              <a:t> deseja criar um fundo automatizado para operar três ativos: </a:t>
            </a:r>
            <a:r>
              <a:rPr lang="pt-BR" sz="1600" b="1" dirty="0">
                <a:latin typeface="+mn-lt"/>
                <a:ea typeface="+mn-lt"/>
                <a:cs typeface="+mn-lt"/>
              </a:rPr>
              <a:t>Vale</a:t>
            </a:r>
            <a:r>
              <a:rPr lang="pt-BR" sz="1600" dirty="0">
                <a:latin typeface="+mn-lt"/>
                <a:ea typeface="+mn-lt"/>
                <a:cs typeface="+mn-lt"/>
              </a:rPr>
              <a:t>, </a:t>
            </a:r>
            <a:r>
              <a:rPr lang="pt-BR" sz="1600" b="1" dirty="0">
                <a:latin typeface="+mn-lt"/>
                <a:ea typeface="+mn-lt"/>
                <a:cs typeface="+mn-lt"/>
              </a:rPr>
              <a:t>Petrobrás</a:t>
            </a:r>
            <a:r>
              <a:rPr lang="pt-BR" sz="1600" dirty="0">
                <a:latin typeface="+mn-lt"/>
                <a:ea typeface="+mn-lt"/>
                <a:cs typeface="+mn-lt"/>
              </a:rPr>
              <a:t> e </a:t>
            </a:r>
            <a:r>
              <a:rPr lang="pt-BR" sz="1600" b="1" dirty="0">
                <a:latin typeface="+mn-lt"/>
                <a:ea typeface="+mn-lt"/>
                <a:cs typeface="+mn-lt"/>
              </a:rPr>
              <a:t>Brasil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Foods</a:t>
            </a:r>
            <a:r>
              <a:rPr lang="pt-BR" sz="1600" dirty="0">
                <a:latin typeface="+mn-lt"/>
                <a:ea typeface="+mn-lt"/>
                <a:cs typeface="+mn-lt"/>
              </a:rPr>
              <a:t>. O objetivo é desenvolver e simular um agente de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Reinforcement</a:t>
            </a:r>
            <a:r>
              <a:rPr lang="pt-BR" sz="1600" b="1" dirty="0">
                <a:latin typeface="+mn-lt"/>
                <a:ea typeface="+mn-lt"/>
                <a:cs typeface="+mn-lt"/>
              </a:rPr>
              <a:t> Learning (RL)</a:t>
            </a:r>
            <a:r>
              <a:rPr lang="pt-BR" sz="1600" dirty="0">
                <a:latin typeface="+mn-lt"/>
                <a:ea typeface="+mn-lt"/>
                <a:cs typeface="+mn-lt"/>
              </a:rPr>
              <a:t> capaz de tomar decisões financeiras, como compra, venda ou manutenção de posição, com base em dados históricos.</a:t>
            </a:r>
            <a:endParaRPr lang="pt-BR" sz="1600" dirty="0">
              <a:latin typeface="+mn-lt"/>
            </a:endParaRPr>
          </a:p>
          <a:p>
            <a:pPr defTabSz="456789"/>
            <a:endParaRPr lang="pt-BR" sz="1600" dirty="0">
              <a:latin typeface="+mn-lt"/>
              <a:ea typeface="+mn-lt"/>
              <a:cs typeface="+mn-lt"/>
            </a:endParaRPr>
          </a:p>
          <a:p>
            <a:pPr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Tarefas:</a:t>
            </a:r>
            <a:endParaRPr lang="pt-BR" sz="1600" dirty="0">
              <a:latin typeface="+mn-lt"/>
            </a:endParaRPr>
          </a:p>
          <a:p>
            <a:pPr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Definir o Problema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Identificar estados, ações e recompensas no contexto financeiro.</a:t>
            </a:r>
            <a:endParaRPr lang="pt-BR" sz="1600" dirty="0">
              <a:latin typeface="+mn-lt"/>
            </a:endParaRPr>
          </a:p>
          <a:p>
            <a:pPr marL="285750" lvl="1" indent="-285750" algn="just" defTabSz="456789">
              <a:buFont typeface="Arial"/>
              <a:buChar char="•"/>
            </a:pPr>
            <a:endParaRPr lang="pt-BR" sz="1600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Implementar ou apresentar exemplo de aplicação do Agente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Escolher um algoritmo de RL (ex.: </a:t>
            </a:r>
            <a:r>
              <a:rPr lang="pt-BR" sz="1600" dirty="0" err="1">
                <a:latin typeface="+mn-lt"/>
                <a:ea typeface="+mn-lt"/>
                <a:cs typeface="+mn-lt"/>
              </a:rPr>
              <a:t>Q</a:t>
            </a:r>
            <a:r>
              <a:rPr lang="pt-BR" sz="1600" dirty="0">
                <a:latin typeface="+mn-lt"/>
                <a:ea typeface="+mn-lt"/>
                <a:cs typeface="+mn-lt"/>
              </a:rPr>
              <a:t>-Learning ou DQN) e aplicá-lo para treinar o agente utilizando os dados históricos.</a:t>
            </a:r>
            <a:endParaRPr lang="pt-BR" sz="1600" dirty="0">
              <a:latin typeface="+mn-lt"/>
            </a:endParaRPr>
          </a:p>
          <a:p>
            <a:pPr marL="285750" indent="-285750" algn="just" defTabSz="456789">
              <a:buFont typeface="Arial"/>
              <a:buChar char="•"/>
            </a:pPr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Avaliação do Desempenho: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Descrever ou simular o comportamento do agente e, se possível, analisar os resultados com métricas financeiras relevantes (lucro,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sharpe</a:t>
            </a:r>
            <a:r>
              <a:rPr lang="pt-BR" sz="1600" i="1" dirty="0">
                <a:latin typeface="+mn-lt"/>
                <a:ea typeface="+mn-lt"/>
                <a:cs typeface="+mn-lt"/>
              </a:rPr>
              <a:t>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ratio</a:t>
            </a:r>
            <a:r>
              <a:rPr lang="pt-BR" sz="1600" dirty="0">
                <a:latin typeface="+mn-lt"/>
                <a:ea typeface="+mn-lt"/>
                <a:cs typeface="+mn-lt"/>
              </a:rPr>
              <a:t>, etc.).</a:t>
            </a:r>
            <a:endParaRPr lang="pt-BR" sz="1600" dirty="0">
              <a:latin typeface="+mn-lt"/>
            </a:endParaRPr>
          </a:p>
          <a:p>
            <a:pPr lvl="1"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lvl="1"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Entregáveis: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Relatório explicativo com desenho do agente, resultados obtidos e </a:t>
            </a:r>
            <a:r>
              <a:rPr lang="pt-BR" sz="1600" i="1" dirty="0">
                <a:latin typeface="+mn-lt"/>
                <a:ea typeface="+mn-lt"/>
                <a:cs typeface="+mn-lt"/>
              </a:rPr>
              <a:t>insights;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Se aplicável, código-fonte com a implementação e simulações realizadas.</a:t>
            </a: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71D393-ED4E-982F-B772-48059E09690F}"/>
              </a:ext>
            </a:extLst>
          </p:cNvPr>
          <p:cNvSpPr txBox="1">
            <a:spLocks/>
          </p:cNvSpPr>
          <p:nvPr/>
        </p:nvSpPr>
        <p:spPr>
          <a:xfrm>
            <a:off x="467544" y="188640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>
                <a:solidFill>
                  <a:srgbClr val="F73061"/>
                </a:solidFill>
              </a:rPr>
              <a:t>Projeto Integrado – Quantum </a:t>
            </a:r>
            <a:r>
              <a:rPr lang="pt-BR" altLang="en-US" dirty="0" err="1">
                <a:solidFill>
                  <a:srgbClr val="F73061"/>
                </a:solidFill>
              </a:rPr>
              <a:t>Finance</a:t>
            </a:r>
            <a:endParaRPr lang="pt-BR" altLang="en-US" dirty="0">
              <a:solidFill>
                <a:srgbClr val="F73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aixaDeTexto 1">
            <a:extLst>
              <a:ext uri="{FF2B5EF4-FFF2-40B4-BE49-F238E27FC236}">
                <a16:creationId xmlns:a16="http://schemas.microsoft.com/office/drawing/2014/main" id="{DC3DFDCB-91C3-BD0E-0EE8-D6DD6BA1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6165850"/>
            <a:ext cx="5899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/>
              <a:t>Não esquecem de avaliar a aula no nosso </a:t>
            </a:r>
            <a:r>
              <a:rPr lang="pt-BR" altLang="pt-BR" sz="1800" dirty="0">
                <a:solidFill>
                  <a:srgbClr val="F73061"/>
                </a:solidFill>
              </a:rPr>
              <a:t>MBA </a:t>
            </a:r>
            <a:r>
              <a:rPr lang="pt-BR" altLang="pt-BR" sz="1800" dirty="0" err="1">
                <a:solidFill>
                  <a:srgbClr val="F73061"/>
                </a:solidFill>
              </a:rPr>
              <a:t>survey</a:t>
            </a:r>
            <a:r>
              <a:rPr lang="pt-BR" altLang="pt-BR" sz="1800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1C9D37-239E-A47E-3BD2-3A8341E7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32" y="1162481"/>
            <a:ext cx="6110535" cy="4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441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>
            <a:spLocks noGrp="1"/>
          </p:cNvSpPr>
          <p:nvPr>
            <p:ph type="ctrTitle" idx="4294967295"/>
          </p:nvPr>
        </p:nvSpPr>
        <p:spPr>
          <a:xfrm>
            <a:off x="712890" y="3528965"/>
            <a:ext cx="7900684" cy="10701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sz="4100" dirty="0" err="1"/>
              <a:t>Obrigado</a:t>
            </a:r>
            <a:r>
              <a:rPr lang="en" sz="4100" dirty="0"/>
              <a:t> pela </a:t>
            </a:r>
            <a:r>
              <a:rPr lang="en" sz="4100" dirty="0" err="1"/>
              <a:t>atenção</a:t>
            </a:r>
            <a:r>
              <a:rPr lang="en" sz="4100" dirty="0"/>
              <a:t>! </a:t>
            </a:r>
            <a:endParaRPr sz="4100" b="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956592" y="5361062"/>
            <a:ext cx="741900" cy="7323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956590" y="5352094"/>
            <a:ext cx="741900" cy="6981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pic>
        <p:nvPicPr>
          <p:cNvPr id="666" name="Google Shape;666;p80"/>
          <p:cNvPicPr preferRelativeResize="0"/>
          <p:nvPr/>
        </p:nvPicPr>
        <p:blipFill>
          <a:blip r:embed="rId3"/>
          <a:srcRect t="10377" b="10377"/>
          <a:stretch/>
        </p:blipFill>
        <p:spPr>
          <a:xfrm>
            <a:off x="956586" y="5333574"/>
            <a:ext cx="741900" cy="661200"/>
          </a:xfrm>
          <a:prstGeom prst="roundRect">
            <a:avLst>
              <a:gd name="adj" fmla="val 9911"/>
            </a:avLst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7" name="Google Shape;667;p80"/>
          <p:cNvSpPr txBox="1"/>
          <p:nvPr/>
        </p:nvSpPr>
        <p:spPr>
          <a:xfrm>
            <a:off x="1924772" y="5455442"/>
            <a:ext cx="1831931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11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Lopes, PhD. </a:t>
            </a:r>
            <a:r>
              <a:rPr lang="en" sz="8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Ele</a:t>
            </a:r>
            <a:r>
              <a:rPr lang="en" sz="8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/Dele</a:t>
            </a:r>
            <a:endParaRPr sz="8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80"/>
          <p:cNvSpPr/>
          <p:nvPr/>
        </p:nvSpPr>
        <p:spPr>
          <a:xfrm>
            <a:off x="2208036" y="5721307"/>
            <a:ext cx="1265400" cy="191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800" dirty="0">
                <a:latin typeface="Google Sans Medium"/>
                <a:ea typeface="Google Sans Medium"/>
                <a:cs typeface="Google Sans Medium"/>
                <a:sym typeface="Google Sans Medium"/>
              </a:rPr>
              <a:t>Head of Data</a:t>
            </a:r>
            <a:endParaRPr sz="8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Imagem 6">
            <a:extLst>
              <a:ext uri="{FF2B5EF4-FFF2-40B4-BE49-F238E27FC236}">
                <a16:creationId xmlns:a16="http://schemas.microsoft.com/office/drawing/2014/main" id="{7486047D-9477-E18F-C0D9-CC9563C6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4" y="3070157"/>
            <a:ext cx="660258" cy="247329"/>
          </a:xfrm>
          <a:prstGeom prst="rect">
            <a:avLst/>
          </a:prstGeom>
        </p:spPr>
      </p:pic>
      <p:pic>
        <p:nvPicPr>
          <p:cNvPr id="3" name="Imagem 7">
            <a:extLst>
              <a:ext uri="{FF2B5EF4-FFF2-40B4-BE49-F238E27FC236}">
                <a16:creationId xmlns:a16="http://schemas.microsoft.com/office/drawing/2014/main" id="{295A0C0E-2F22-2FB0-19C1-B40C2476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92" y="3049363"/>
            <a:ext cx="548082" cy="232683"/>
          </a:xfrm>
          <a:prstGeom prst="rect">
            <a:avLst/>
          </a:prstGeom>
        </p:spPr>
      </p:pic>
      <p:sp>
        <p:nvSpPr>
          <p:cNvPr id="4" name="CaixaDeTexto 8">
            <a:extLst>
              <a:ext uri="{FF2B5EF4-FFF2-40B4-BE49-F238E27FC236}">
                <a16:creationId xmlns:a16="http://schemas.microsoft.com/office/drawing/2014/main" id="{B0A2B7E5-8932-C8AF-0634-278EB1EC5623}"/>
              </a:ext>
            </a:extLst>
          </p:cNvPr>
          <p:cNvSpPr txBox="1"/>
          <p:nvPr/>
        </p:nvSpPr>
        <p:spPr>
          <a:xfrm>
            <a:off x="4572000" y="5059587"/>
            <a:ext cx="428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profahirton.lopes@fiap.com.br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www.linkedin.com</a:t>
            </a:r>
            <a:r>
              <a:rPr lang="pt-BR" sz="1600" dirty="0"/>
              <a:t>/in/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github.com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x.com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endParaRPr lang="pt-BR" sz="1600" b="1" dirty="0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388E0DEB-2C46-AA36-00C5-3BCD18B8A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8" y="1415186"/>
            <a:ext cx="1382933" cy="14395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0750ED-11FB-257D-F3F0-B65F8B16A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772" y="1402558"/>
            <a:ext cx="1296145" cy="1410284"/>
          </a:xfrm>
          <a:prstGeom prst="rect">
            <a:avLst/>
          </a:prstGeom>
        </p:spPr>
      </p:pic>
      <p:pic>
        <p:nvPicPr>
          <p:cNvPr id="9" name="Imagem 10">
            <a:extLst>
              <a:ext uri="{FF2B5EF4-FFF2-40B4-BE49-F238E27FC236}">
                <a16:creationId xmlns:a16="http://schemas.microsoft.com/office/drawing/2014/main" id="{73672235-229B-3A77-4A53-657E54A01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69" y="1376780"/>
            <a:ext cx="1412129" cy="15163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0E58F0-0D28-2369-DC17-FAAA44E96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365" y="3059755"/>
            <a:ext cx="211896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Espaço Reservado para Texto 4">
            <a:extLst>
              <a:ext uri="{FF2B5EF4-FFF2-40B4-BE49-F238E27FC236}">
                <a16:creationId xmlns:a16="http://schemas.microsoft.com/office/drawing/2014/main" id="{841BC766-DB76-80E9-DE82-027DF4D49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pt-BR" dirty="0"/>
              <a:t>Reinforcement Learning</a:t>
            </a:r>
          </a:p>
          <a:p>
            <a:pPr>
              <a:defRPr/>
            </a:pPr>
            <a:r>
              <a:rPr lang="en-US" altLang="pt-BR" sz="2000" dirty="0"/>
              <a:t>Prof. Dr. Ahirton Lopes</a:t>
            </a:r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www.researchgate.net</a:t>
            </a:r>
            <a:r>
              <a:rPr lang="en-US" altLang="pt-BR" sz="1800" b="0" dirty="0"/>
              <a:t>/profile/Jose_Ahirton_Lopes_Filho2</a:t>
            </a:r>
          </a:p>
          <a:p>
            <a:pPr>
              <a:defRPr/>
            </a:pPr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www.slideshare.net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JosAhirtonBatistaLop</a:t>
            </a:r>
            <a:endParaRPr lang="en-US" altLang="pt-BR" sz="1800" b="0" dirty="0"/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github.com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ahirtonlopes</a:t>
            </a:r>
            <a:endParaRPr lang="en-US" altLang="pt-BR" sz="1800" b="0" dirty="0"/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https://github.com/aikorea/awesome-rl</a:t>
            </a:r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 II: </a:t>
            </a:r>
            <a:r>
              <a:rPr lang="en-US" altLang="pt-BR" sz="1800" b="0" dirty="0"/>
              <a:t>https://github.com/kengz/awesome-deep-rl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47C36D2-5401-A6C8-81CA-6B245E4A6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2025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Dr.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83B409-E5D1-47CD-A1A5-CF7488BC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28616"/>
            <a:ext cx="5372626" cy="28007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FB13DE-9204-5BF7-3280-A286F8D19701}"/>
              </a:ext>
            </a:extLst>
          </p:cNvPr>
          <p:cNvSpPr txBox="1"/>
          <p:nvPr/>
        </p:nvSpPr>
        <p:spPr>
          <a:xfrm>
            <a:off x="5652120" y="2204864"/>
            <a:ext cx="32909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aprendiz;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Action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que o Agente fez;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Environment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Refere-se</a:t>
            </a:r>
            <a:r>
              <a:rPr lang="pt-BR" sz="1600" dirty="0">
                <a:effectLst/>
                <a:latin typeface="Calibri" panose="020F0502020204030204" pitchFamily="34" charset="0"/>
              </a:rPr>
              <a:t> a tudo fora do agente. O mundo;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conjunto de todas as informações que descrevem precisa e suficientemente a situação no ambiente;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Reward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Toda</a:t>
            </a:r>
            <a:r>
              <a:rPr lang="pt-BR" sz="1600" dirty="0">
                <a:effectLst/>
                <a:latin typeface="Calibri" panose="020F0502020204030204" pitchFamily="34" charset="0"/>
              </a:rPr>
              <a:t> vez que o agente realiza uma ação, ele recebe uma recompensa do ambiente.</a:t>
            </a:r>
          </a:p>
        </p:txBody>
      </p:sp>
    </p:spTree>
    <p:extLst>
      <p:ext uri="{BB962C8B-B14F-4D97-AF65-F5344CB8AC3E}">
        <p14:creationId xmlns:p14="http://schemas.microsoft.com/office/powerpoint/2010/main" val="2820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083D26-0DA9-E725-D2A0-92FDE040363C}"/>
              </a:ext>
            </a:extLst>
          </p:cNvPr>
          <p:cNvSpPr txBox="1"/>
          <p:nvPr/>
        </p:nvSpPr>
        <p:spPr>
          <a:xfrm>
            <a:off x="5652120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A cada passo </a:t>
            </a:r>
            <a:r>
              <a:rPr lang="pt-BR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o agente: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Executa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O ambiente: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i="1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incrementa em </a:t>
            </a:r>
            <a:r>
              <a:rPr lang="pt-BR" dirty="0" err="1">
                <a:effectLst/>
                <a:latin typeface="Calibri" panose="020F0502020204030204" pitchFamily="34" charset="0"/>
              </a:rPr>
              <a:t>env</a:t>
            </a:r>
            <a:r>
              <a:rPr lang="pt-BR" dirty="0">
                <a:effectLst/>
                <a:latin typeface="Calibri" panose="020F0502020204030204" pitchFamily="34" charset="0"/>
              </a:rPr>
              <a:t>. etapa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413C14-57B0-83EE-4B50-B2AF2979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5189670" cy="2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5EAD80-E49E-3B14-5352-5B742507ED37}"/>
              </a:ext>
            </a:extLst>
          </p:cNvPr>
          <p:cNvSpPr txBox="1"/>
          <p:nvPr/>
        </p:nvSpPr>
        <p:spPr>
          <a:xfrm>
            <a:off x="881720" y="893765"/>
            <a:ext cx="78488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agente deve decidir qual ação tomar em cada momento, com base em seu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conhecimento atual </a:t>
            </a:r>
            <a:r>
              <a:rPr lang="pt-BR" dirty="0">
                <a:effectLst/>
                <a:latin typeface="Calibri" panose="020F0502020204030204" pitchFamily="34" charset="0"/>
              </a:rPr>
              <a:t>e nas possíveis consequências de suas ações no futuro.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Ou seja, em uma tarefa de tomada de decisão sequencial, o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agente interage com o ambiente</a:t>
            </a:r>
            <a:r>
              <a:rPr lang="pt-BR" dirty="0">
                <a:effectLst/>
                <a:latin typeface="Calibri" panose="020F0502020204030204" pitchFamily="34" charset="0"/>
              </a:rPr>
              <a:t> em etapas sucessivas,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observando o estado atual do ambiente</a:t>
            </a:r>
            <a:r>
              <a:rPr lang="pt-BR" dirty="0">
                <a:effectLst/>
                <a:latin typeface="Calibri" panose="020F0502020204030204" pitchFamily="34" charset="0"/>
              </a:rPr>
              <a:t>, tomando uma ação e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recebendo uma recompensa</a:t>
            </a:r>
            <a:r>
              <a:rPr lang="pt-BR" dirty="0">
                <a:effectLst/>
                <a:latin typeface="Calibri" panose="020F0502020204030204" pitchFamily="34" charset="0"/>
              </a:rPr>
              <a:t>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Pode-se modelar a tomada de decisão sequencial por um Processo de Decisão de </a:t>
            </a:r>
            <a:r>
              <a:rPr lang="pt-BR" dirty="0" err="1">
                <a:effectLst/>
                <a:latin typeface="Calibri" panose="020F0502020204030204" pitchFamily="34" charset="0"/>
              </a:rPr>
              <a:t>Markov</a:t>
            </a:r>
            <a:r>
              <a:rPr lang="pt-BR" dirty="0">
                <a:effectLst/>
                <a:latin typeface="Calibri" panose="020F0502020204030204" pitchFamily="34" charset="0"/>
              </a:rPr>
              <a:t> (MDP)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 =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1, … ,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</a:t>
            </a:r>
          </a:p>
          <a:p>
            <a:pPr algn="just"/>
            <a:endParaRPr lang="pt-BR" dirty="0">
              <a:effectLst/>
              <a:latin typeface="Helvetica" pitchFamily="2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estado atual do processo contém toda a informação relevante sobre o passado, e não é necessário considerar a história completa do processo para fazer previsões precisas sobre o futuro.</a:t>
            </a:r>
          </a:p>
          <a:p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“O futuro é independente do passado dado o presente”</a:t>
            </a:r>
          </a:p>
        </p:txBody>
      </p:sp>
    </p:spTree>
    <p:extLst>
      <p:ext uri="{BB962C8B-B14F-4D97-AF65-F5344CB8AC3E}">
        <p14:creationId xmlns:p14="http://schemas.microsoft.com/office/powerpoint/2010/main" val="276167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02F08D-3139-48B1-19FE-8642D28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2" y="1783317"/>
            <a:ext cx="7855636" cy="32913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334054-CA2E-1625-5E5E-7C6467EC50EF}"/>
              </a:ext>
            </a:extLst>
          </p:cNvPr>
          <p:cNvSpPr txBox="1"/>
          <p:nvPr/>
        </p:nvSpPr>
        <p:spPr>
          <a:xfrm>
            <a:off x="3726036" y="544522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O que vai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acontecer</a:t>
            </a:r>
            <a:r>
              <a:rPr lang="pt-BR" dirty="0"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0015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AF3888316C004DAC04A977ABB073CE" ma:contentTypeVersion="12" ma:contentTypeDescription="Create a new document." ma:contentTypeScope="" ma:versionID="f147a83830b79b8cdebacbf948d2bd97">
  <xsd:schema xmlns:xsd="http://www.w3.org/2001/XMLSchema" xmlns:xs="http://www.w3.org/2001/XMLSchema" xmlns:p="http://schemas.microsoft.com/office/2006/metadata/properties" xmlns:ns2="fc20d9d5-71c0-430e-9277-0f51242b6512" xmlns:ns3="76c86a3d-88e1-42b4-9adb-5534142fdd16" targetNamespace="http://schemas.microsoft.com/office/2006/metadata/properties" ma:root="true" ma:fieldsID="b792230168c50c1653e22c68e6712bcc" ns2:_="" ns3:_="">
    <xsd:import namespace="fc20d9d5-71c0-430e-9277-0f51242b6512"/>
    <xsd:import namespace="76c86a3d-88e1-42b4-9adb-5534142fd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d9d5-71c0-430e-9277-0f51242b6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a3d-88e1-42b4-9adb-5534142fdd1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2063f11-6b8c-495a-8b83-89c88560ac7e}" ma:internalName="TaxCatchAll" ma:showField="CatchAllData" ma:web="76c86a3d-88e1-42b4-9adb-5534142fd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c86a3d-88e1-42b4-9adb-5534142fdd16" xsi:nil="true"/>
    <lcf76f155ced4ddcb4097134ff3c332f xmlns="fc20d9d5-71c0-430e-9277-0f51242b65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53AB6FC-3D8C-4C42-9D15-8358B76093AE}"/>
</file>

<file path=customXml/itemProps2.xml><?xml version="1.0" encoding="utf-8"?>
<ds:datastoreItem xmlns:ds="http://schemas.openxmlformats.org/officeDocument/2006/customXml" ds:itemID="{623AA423-8941-4BEB-A3C1-49B92E1D3B79}"/>
</file>

<file path=customXml/itemProps3.xml><?xml version="1.0" encoding="utf-8"?>
<ds:datastoreItem xmlns:ds="http://schemas.openxmlformats.org/officeDocument/2006/customXml" ds:itemID="{9D2D3249-F978-4B6B-B4F7-E6A99B0DC27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2594</TotalTime>
  <Words>2722</Words>
  <Application>Microsoft Macintosh PowerPoint</Application>
  <PresentationFormat>Apresentação na tela (4:3)</PresentationFormat>
  <Paragraphs>254</Paragraphs>
  <Slides>57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57</vt:i4>
      </vt:variant>
    </vt:vector>
  </HeadingPairs>
  <TitlesOfParts>
    <vt:vector size="70" baseType="lpstr">
      <vt:lpstr>Arial</vt:lpstr>
      <vt:lpstr>Calibri</vt:lpstr>
      <vt:lpstr>Google Sans</vt:lpstr>
      <vt:lpstr>Google Sans Medium</vt:lpstr>
      <vt:lpstr>Gotham HTF Light</vt:lpstr>
      <vt:lpstr>Helvetica</vt:lpstr>
      <vt:lpstr>Square721 BT</vt:lpstr>
      <vt:lpstr>Times New Roman</vt:lpstr>
      <vt:lpstr>Wingdings</vt:lpstr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Conceitos</vt:lpstr>
      <vt:lpstr>Conceitos</vt:lpstr>
      <vt:lpstr>Tomada de decisão sequencial </vt:lpstr>
      <vt:lpstr>Tomada de decisão sequencial </vt:lpstr>
      <vt:lpstr>Agentes: Principais componentes em um agente em AR</vt:lpstr>
      <vt:lpstr>Componentes de Agentes: Política</vt:lpstr>
      <vt:lpstr>Componentes de Agentes: Função de Valor</vt:lpstr>
      <vt:lpstr>Componentes de Agentes: Modelo</vt:lpstr>
      <vt:lpstr>Apresentação do PowerPoint</vt:lpstr>
      <vt:lpstr>Q-Learning</vt:lpstr>
      <vt:lpstr>Q-Learning</vt:lpstr>
      <vt:lpstr>Q-Table</vt:lpstr>
      <vt:lpstr>Q-Table</vt:lpstr>
      <vt:lpstr>Q-Learning</vt:lpstr>
      <vt:lpstr>Q-Learning</vt:lpstr>
      <vt:lpstr>Q-Learning</vt:lpstr>
      <vt:lpstr>Apresentação do PowerPoint</vt:lpstr>
      <vt:lpstr>Deep Learning &amp; Redes Neurais Artificiais </vt:lpstr>
      <vt:lpstr>Como as Redes Neurais aprendem?</vt:lpstr>
      <vt:lpstr>CNN  - O melhor dos dos dois mundos</vt:lpstr>
      <vt:lpstr>CNN  - O melhor dos dos dois mundos</vt:lpstr>
      <vt:lpstr>Camada Convolucional</vt:lpstr>
      <vt:lpstr>Filtros Convolucionais</vt:lpstr>
      <vt:lpstr>Camada Convolucional</vt:lpstr>
      <vt:lpstr>Camada de Pooling</vt:lpstr>
      <vt:lpstr>Camada de Pooling</vt:lpstr>
      <vt:lpstr>Apresentação do PowerPoint</vt:lpstr>
      <vt:lpstr>Deep Q-Learning</vt:lpstr>
      <vt:lpstr>Deep Q-Learning</vt:lpstr>
      <vt:lpstr>Deep Q-Learning</vt:lpstr>
      <vt:lpstr>Deep Q-Learning</vt:lpstr>
      <vt:lpstr>Deep Q-Learning</vt:lpstr>
      <vt:lpstr>Deep Q-Learning</vt:lpstr>
      <vt:lpstr>Deep Q-Learning -&gt; Experiência por Replay</vt:lpstr>
      <vt:lpstr>Deep Q-Learning -&gt; Experiência por Replay</vt:lpstr>
      <vt:lpstr>Deep Q-Learning -&gt; Experiência por Replay</vt:lpstr>
      <vt:lpstr>Experiência por Replay-&gt; Evitar esquecer experiências anteriores</vt:lpstr>
      <vt:lpstr>Experiência por Replay-&gt; Evitar esquecer experiências anteriores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Deep Q-Learning -&gt; Experiência por Replay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pela atenção!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Ahirton Lopes</cp:lastModifiedBy>
  <cp:revision>473</cp:revision>
  <cp:lastPrinted>2015-08-20T10:58:19Z</cp:lastPrinted>
  <dcterms:created xsi:type="dcterms:W3CDTF">2012-10-02T15:58:15Z</dcterms:created>
  <dcterms:modified xsi:type="dcterms:W3CDTF">2025-02-06T02:03:46Z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0x010100B2AF3888316C004DAC04A977ABB073CE</vt:lpwstr>
  </property>
</Properties>
</file>